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CD4ED7-C82C-45B8-B1DB-86155707B8D8}">
  <a:tblStyle styleId="{1FCD4ED7-C82C-45B8-B1DB-86155707B8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slide" Target="slides/slide19.xml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b4da1f588_2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b4da1f588_2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bbc46cc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bbc46cc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b4da1f588_2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b4da1f588_2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b4da1f588_2_1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b4da1f588_2_1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b4da1f588_2_1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b4da1f588_2_1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c01716d9a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c01716d9a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bbc46ccb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bbc46ccb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b4da1f588_2_1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b4da1f588_2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b4da1f588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b4da1f588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bbc46ccb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bbc46cc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b4da1f588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b4da1f58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b4da1f588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b4da1f58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b4da1f588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b4da1f588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b4da1f588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b4da1f588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b4da1f588_2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b4da1f588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b4da1f588_2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b4da1f588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b4da1f588_2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b4da1f588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c01716d9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c01716d9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 sz="2800">
                <a:solidFill>
                  <a:srgbClr val="99999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;lank_with_title" showMasterSp="0">
  <p:cSld name="B;lank_with_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461187" y="4814869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98D9A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93474" y="4808371"/>
            <a:ext cx="327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/>
          <p:cNvSpPr/>
          <p:nvPr/>
        </p:nvSpPr>
        <p:spPr>
          <a:xfrm rot="5400000">
            <a:off x="105439" y="4829715"/>
            <a:ext cx="241608" cy="278280"/>
          </a:xfrm>
          <a:custGeom>
            <a:rect b="b" l="l" r="r" t="t"/>
            <a:pathLst>
              <a:path extrusionOk="0" h="1661375" w="1442434">
                <a:moveTo>
                  <a:pt x="1010812" y="0"/>
                </a:moveTo>
                <a:lnTo>
                  <a:pt x="1317938" y="0"/>
                </a:lnTo>
                <a:cubicBezTo>
                  <a:pt x="1386695" y="0"/>
                  <a:pt x="1442434" y="55739"/>
                  <a:pt x="1442434" y="124496"/>
                </a:cubicBezTo>
                <a:lnTo>
                  <a:pt x="1442434" y="1536879"/>
                </a:lnTo>
                <a:cubicBezTo>
                  <a:pt x="1442434" y="1605636"/>
                  <a:pt x="1386695" y="1661375"/>
                  <a:pt x="1317938" y="1661375"/>
                </a:cubicBezTo>
                <a:lnTo>
                  <a:pt x="124496" y="1661375"/>
                </a:lnTo>
                <a:cubicBezTo>
                  <a:pt x="55739" y="1661375"/>
                  <a:pt x="0" y="1605636"/>
                  <a:pt x="0" y="1536879"/>
                </a:cubicBezTo>
                <a:lnTo>
                  <a:pt x="0" y="1381975"/>
                </a:lnTo>
                <a:lnTo>
                  <a:pt x="136601" y="1381975"/>
                </a:lnTo>
                <a:lnTo>
                  <a:pt x="136601" y="1458469"/>
                </a:lnTo>
                <a:cubicBezTo>
                  <a:pt x="136601" y="1491112"/>
                  <a:pt x="163063" y="1517574"/>
                  <a:pt x="195706" y="1517574"/>
                </a:cubicBezTo>
                <a:lnTo>
                  <a:pt x="1246729" y="1517574"/>
                </a:lnTo>
                <a:cubicBezTo>
                  <a:pt x="1279372" y="1517574"/>
                  <a:pt x="1305834" y="1491112"/>
                  <a:pt x="1305834" y="1458469"/>
                </a:cubicBezTo>
                <a:lnTo>
                  <a:pt x="1305834" y="202906"/>
                </a:lnTo>
                <a:cubicBezTo>
                  <a:pt x="1305834" y="170263"/>
                  <a:pt x="1279372" y="143801"/>
                  <a:pt x="1246729" y="143801"/>
                </a:cubicBezTo>
                <a:lnTo>
                  <a:pt x="1010812" y="14380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112053" y="63793"/>
            <a:ext cx="88989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SemiBold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62" name="Google Shape;62;p14"/>
          <p:cNvGrpSpPr/>
          <p:nvPr/>
        </p:nvGrpSpPr>
        <p:grpSpPr>
          <a:xfrm>
            <a:off x="8002531" y="4797273"/>
            <a:ext cx="1084459" cy="300150"/>
            <a:chOff x="4683282" y="3802218"/>
            <a:chExt cx="1445945" cy="400200"/>
          </a:xfrm>
        </p:grpSpPr>
        <p:pic>
          <p:nvPicPr>
            <p:cNvPr descr="A close up of a logo&#10;&#10;Description automatically generated" id="63" name="Google Shape;63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683282" y="3857241"/>
              <a:ext cx="273408" cy="2958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 txBox="1"/>
            <p:nvPr/>
          </p:nvSpPr>
          <p:spPr>
            <a:xfrm>
              <a:off x="4907327" y="3802218"/>
              <a:ext cx="122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nirmata</a:t>
              </a:r>
              <a:endPara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 Slide 2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76096"/>
            <a:ext cx="9146669" cy="126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254456" y="1134938"/>
            <a:ext cx="8637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45D"/>
              </a:buClr>
              <a:buSzPts val="3600"/>
              <a:buFont typeface="Open Sans SemiBold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0419" y="2007372"/>
            <a:ext cx="61032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646464"/>
              </a:buClr>
              <a:buSzPts val="1800"/>
              <a:buNone/>
              <a:defRPr sz="1800">
                <a:solidFill>
                  <a:srgbClr val="646464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A"/>
              </a:buClr>
              <a:buSzPts val="2100"/>
              <a:buNone/>
              <a:defRPr>
                <a:solidFill>
                  <a:srgbClr val="898D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A"/>
              </a:buClr>
              <a:buSzPts val="1800"/>
              <a:buNone/>
              <a:defRPr>
                <a:solidFill>
                  <a:srgbClr val="898D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A"/>
              </a:buClr>
              <a:buSzPts val="1500"/>
              <a:buNone/>
              <a:defRPr>
                <a:solidFill>
                  <a:srgbClr val="898D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A"/>
              </a:buClr>
              <a:buSzPts val="1500"/>
              <a:buNone/>
              <a:defRPr>
                <a:solidFill>
                  <a:srgbClr val="898D9A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A"/>
              </a:buClr>
              <a:buSzPts val="1400"/>
              <a:buNone/>
              <a:defRPr>
                <a:solidFill>
                  <a:srgbClr val="898D9A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D9A"/>
              </a:buClr>
              <a:buSzPts val="1400"/>
              <a:buNone/>
              <a:defRPr>
                <a:solidFill>
                  <a:srgbClr val="898D9A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D9A"/>
              </a:buClr>
              <a:buSzPts val="1400"/>
              <a:buNone/>
              <a:defRPr>
                <a:solidFill>
                  <a:srgbClr val="898D9A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D9A"/>
              </a:buClr>
              <a:buSzPts val="1400"/>
              <a:buNone/>
              <a:defRPr>
                <a:solidFill>
                  <a:srgbClr val="898D9A"/>
                </a:solidFill>
              </a:defRPr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9421" y="3423750"/>
            <a:ext cx="2105156" cy="45234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47F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800"/>
              <a:buChar char="●"/>
              <a:defRPr>
                <a:solidFill>
                  <a:srgbClr val="F7F7F7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Char char="○"/>
              <a:defRPr>
                <a:solidFill>
                  <a:srgbClr val="F7F7F7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Char char="■"/>
              <a:defRPr>
                <a:solidFill>
                  <a:srgbClr val="F7F7F7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Char char="●"/>
              <a:defRPr>
                <a:solidFill>
                  <a:srgbClr val="F7F7F7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Char char="○"/>
              <a:defRPr>
                <a:solidFill>
                  <a:srgbClr val="F7F7F7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Char char="■"/>
              <a:defRPr>
                <a:solidFill>
                  <a:srgbClr val="F7F7F7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Char char="●"/>
              <a:defRPr>
                <a:solidFill>
                  <a:srgbClr val="F7F7F7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Char char="○"/>
              <a:defRPr>
                <a:solidFill>
                  <a:srgbClr val="F7F7F7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Char char="■"/>
              <a:defRPr>
                <a:solidFill>
                  <a:srgbClr val="F7F7F7"/>
                </a:solidFill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816" y="4739592"/>
            <a:ext cx="1123948" cy="2408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andscape.cncf.io/card-mode?project=incubating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hyperlink" Target="https://twitter.com/crossplane_io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kyverno.io" TargetMode="External"/><Relationship Id="rId4" Type="http://schemas.openxmlformats.org/officeDocument/2006/relationships/hyperlink" Target="https://kyverno.io/policies" TargetMode="External"/><Relationship Id="rId9" Type="http://schemas.openxmlformats.org/officeDocument/2006/relationships/hyperlink" Target="https://slack.k8s.io/#crossplane" TargetMode="External"/><Relationship Id="rId5" Type="http://schemas.openxmlformats.org/officeDocument/2006/relationships/hyperlink" Target="https://playground.kyverno.io" TargetMode="External"/><Relationship Id="rId6" Type="http://schemas.openxmlformats.org/officeDocument/2006/relationships/hyperlink" Target="https://slack.k8s.io/#kyverno" TargetMode="External"/><Relationship Id="rId7" Type="http://schemas.openxmlformats.org/officeDocument/2006/relationships/hyperlink" Target="https://twitter.com/kyverno" TargetMode="External"/><Relationship Id="rId8" Type="http://schemas.openxmlformats.org/officeDocument/2006/relationships/hyperlink" Target="https://www.crossplane.io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ry.nirmata.io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kyverno.io/docs/writing-policies/verify-images/#verifying-image-signatures" TargetMode="External"/><Relationship Id="rId4" Type="http://schemas.openxmlformats.org/officeDocument/2006/relationships/hyperlink" Target="https://www.infracloud.io/blogs/cluster-provisioning-using-crossplane/" TargetMode="External"/><Relationship Id="rId9" Type="http://schemas.openxmlformats.org/officeDocument/2006/relationships/hyperlink" Target="https://kyverno.io/docs/introduction/" TargetMode="External"/><Relationship Id="rId5" Type="http://schemas.openxmlformats.org/officeDocument/2006/relationships/hyperlink" Target="https://star-history.com/#kyverno/kyverno&amp;open-policy-agent/gatekeeper&amp;cruise-automation/k-rail&amp;loft-sh/jsPolicy&amp;kubewarden/policy-server&amp;Date" TargetMode="External"/><Relationship Id="rId6" Type="http://schemas.openxmlformats.org/officeDocument/2006/relationships/hyperlink" Target="https://kyverno.io/docs/kyverno-policies/" TargetMode="External"/><Relationship Id="rId7" Type="http://schemas.openxmlformats.org/officeDocument/2006/relationships/hyperlink" Target="https://kubernetes.io/docs/concepts/security/overview/" TargetMode="External"/><Relationship Id="rId8" Type="http://schemas.openxmlformats.org/officeDocument/2006/relationships/hyperlink" Target="https://blog.crossplane.io/why-crossplane-is-so-exciting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twitter.com/twtyagi" TargetMode="External"/><Relationship Id="rId10" Type="http://schemas.openxmlformats.org/officeDocument/2006/relationships/image" Target="../media/image9.png"/><Relationship Id="rId13" Type="http://schemas.openxmlformats.org/officeDocument/2006/relationships/image" Target="../media/image3.jpg"/><Relationship Id="rId12" Type="http://schemas.openxmlformats.org/officeDocument/2006/relationships/hyperlink" Target="https://www.linkedin.com/in/shivam-tyagi-57b7341a6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witter.com/kr_mallikarjuna" TargetMode="External"/><Relationship Id="rId4" Type="http://schemas.openxmlformats.org/officeDocument/2006/relationships/hyperlink" Target="https://twitter.com/kr_mallikarjuna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www.linkedin.com/in/kumarmallikarjuna/" TargetMode="External"/><Relationship Id="rId6" Type="http://schemas.openxmlformats.org/officeDocument/2006/relationships/hyperlink" Target="mailto:kumar@nirmata.com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andscape.cncf.io/card-mode?project=incubating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kyverno.io/policies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254456" y="1134938"/>
            <a:ext cx="8637900" cy="63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1E345D"/>
                </a:solidFill>
              </a:rPr>
              <a:t>Policy-Based Infrastructure as Code with Kyverno</a:t>
            </a:r>
            <a:endParaRPr sz="2900">
              <a:solidFill>
                <a:srgbClr val="1E345D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520388" y="1937555"/>
            <a:ext cx="61032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46464"/>
                </a:solidFill>
                <a:latin typeface="Open Sans"/>
                <a:ea typeface="Open Sans"/>
                <a:cs typeface="Open Sans"/>
                <a:sym typeface="Open Sans"/>
              </a:rPr>
              <a:t>Kubernetes Community Days Bengaluru</a:t>
            </a:r>
            <a:br>
              <a:rPr b="1" lang="en" sz="1800">
                <a:solidFill>
                  <a:srgbClr val="646464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sz="1800">
              <a:solidFill>
                <a:srgbClr val="6464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46464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baseline="30000" lang="en" sz="1100">
                <a:solidFill>
                  <a:srgbClr val="646464"/>
                </a:solidFill>
                <a:latin typeface="Open Sans"/>
                <a:ea typeface="Open Sans"/>
                <a:cs typeface="Open Sans"/>
                <a:sym typeface="Open Sans"/>
              </a:rPr>
              <a:t>rd</a:t>
            </a:r>
            <a:r>
              <a:rPr b="1" lang="en" sz="1100">
                <a:solidFill>
                  <a:srgbClr val="646464"/>
                </a:solidFill>
                <a:latin typeface="Open Sans"/>
                <a:ea typeface="Open Sans"/>
                <a:cs typeface="Open Sans"/>
                <a:sym typeface="Open Sans"/>
              </a:rPr>
              <a:t> June 2023</a:t>
            </a:r>
            <a:endParaRPr b="1" sz="1100">
              <a:solidFill>
                <a:srgbClr val="6464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Crossplane</a:t>
            </a:r>
            <a:endParaRPr/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CNCF Incubating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YAML-based cloud resource definitions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Kubernetes-native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Supports: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Azure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GCP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More…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Uses Kubernetes controllers to provision and reconcile infrastructure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Can create new abstractions and APIs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Allows security and compliance enforcement across resources or clouds, without exposing any complexity to the developers</a:t>
            </a:r>
            <a:endParaRPr sz="1400"/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4">
            <a:alphaModFix/>
          </a:blip>
          <a:srcRect b="22087" l="28818" r="28669" t="2011"/>
          <a:stretch/>
        </p:blipFill>
        <p:spPr>
          <a:xfrm>
            <a:off x="348125" y="445025"/>
            <a:ext cx="320758" cy="57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Compositions</a:t>
            </a:r>
            <a:r>
              <a:rPr lang="en"/>
              <a:t> </a:t>
            </a:r>
            <a:r>
              <a:rPr lang="en"/>
              <a:t>abstract all the infrastructure requirements need to create cloud resources in a self-service model, hiding the infrastructure complexity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Example:</a:t>
            </a:r>
            <a:r>
              <a:rPr lang="en"/>
              <a:t> When creating a cloud database instance, complexity associated with creating required resources such as virtual private networks, subnets, security groups, can be abstracted.</a:t>
            </a:r>
            <a:endParaRPr/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4638725" y="3620050"/>
            <a:ext cx="396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Crossplane Compositions [6]</a:t>
            </a:r>
            <a:endParaRPr b="1" sz="900"/>
          </a:p>
        </p:txBody>
      </p:sp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Crossplane: Self-service</a:t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22087" l="28818" r="28669" t="2011"/>
          <a:stretch/>
        </p:blipFill>
        <p:spPr>
          <a:xfrm>
            <a:off x="348125" y="445025"/>
            <a:ext cx="320758" cy="5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237" y="1322525"/>
            <a:ext cx="3910680" cy="22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4521" l="0" r="0" t="4511"/>
          <a:stretch/>
        </p:blipFill>
        <p:spPr>
          <a:xfrm>
            <a:off x="311700" y="1017725"/>
            <a:ext cx="8520602" cy="3603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Crossplane: Self-</a:t>
            </a:r>
            <a:r>
              <a:rPr lang="en"/>
              <a:t>s</a:t>
            </a:r>
            <a:r>
              <a:rPr lang="en"/>
              <a:t>ervice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4">
            <a:alphaModFix/>
          </a:blip>
          <a:srcRect b="22087" l="28818" r="28669" t="2011"/>
          <a:stretch/>
        </p:blipFill>
        <p:spPr>
          <a:xfrm>
            <a:off x="348125" y="445025"/>
            <a:ext cx="320758" cy="57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Crossplane </a:t>
            </a:r>
            <a:r>
              <a:rPr lang="en"/>
              <a:t>+</a:t>
            </a:r>
            <a:r>
              <a:rPr lang="en"/>
              <a:t> Kyverno</a:t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2032" l="0" r="0" t="9970"/>
          <a:stretch/>
        </p:blipFill>
        <p:spPr>
          <a:xfrm>
            <a:off x="984500" y="1017725"/>
            <a:ext cx="7174999" cy="397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Kubernetes based cloud controllers such as Crossplane can enable developer self-service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Kubernetes-native policy engines such as Kyverno can provide the necessary policy enforcement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Proactively enforcing policies prevent misconfigurations, improve security posture and save costs</a:t>
            </a:r>
            <a:endParaRPr/>
          </a:p>
        </p:txBody>
      </p:sp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the Community!</a:t>
            </a:r>
            <a:endParaRPr/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E345D"/>
                </a:solidFill>
              </a:rPr>
              <a:t>Kyverno</a:t>
            </a:r>
            <a:endParaRPr b="1" sz="1600">
              <a:solidFill>
                <a:srgbClr val="1E345D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Docs			</a:t>
            </a:r>
            <a:r>
              <a:rPr lang="en" sz="1400"/>
              <a:t>	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https://kyverno.io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Policy Library</a:t>
            </a:r>
            <a:r>
              <a:rPr lang="en" sz="1400"/>
              <a:t>		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https://kyverno.io/policies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Playground	</a:t>
            </a:r>
            <a:r>
              <a:rPr lang="en" sz="1400"/>
              <a:t>		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https://playground.kyverno.io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Slack				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https://slack.k8s.io/#kyverno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Twitter			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@kyverno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E345D"/>
                </a:solidFill>
              </a:rPr>
              <a:t>Crossplane</a:t>
            </a:r>
            <a:endParaRPr b="1" sz="1600">
              <a:solidFill>
                <a:srgbClr val="1E345D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Docs				</a:t>
            </a:r>
            <a:r>
              <a:rPr lang="en" sz="1400" u="sng">
                <a:solidFill>
                  <a:schemeClr val="hlink"/>
                </a:solidFill>
                <a:hlinkClick r:id="rId8"/>
              </a:rPr>
              <a:t>https://www.crossplane.io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Slack				</a:t>
            </a:r>
            <a:r>
              <a:rPr lang="en" sz="1400" u="sng">
                <a:solidFill>
                  <a:schemeClr val="hlink"/>
                </a:solidFill>
                <a:hlinkClick r:id="rId9"/>
              </a:rPr>
              <a:t>https://slack.k8s.io/#crossplane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Twitter			</a:t>
            </a:r>
            <a:r>
              <a:rPr lang="en" sz="1400" u="sng">
                <a:solidFill>
                  <a:schemeClr val="hlink"/>
                </a:solidFill>
                <a:hlinkClick r:id="rId10"/>
              </a:rPr>
              <a:t>@crossplane_io</a:t>
            </a:r>
            <a:endParaRPr sz="1400"/>
          </a:p>
        </p:txBody>
      </p:sp>
      <p:sp>
        <p:nvSpPr>
          <p:cNvPr id="202" name="Google Shape;202;p30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you!</a:t>
            </a:r>
            <a:endParaRPr sz="6000"/>
          </a:p>
        </p:txBody>
      </p:sp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rgbClr val="1E345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try.nirmata.io</a:t>
            </a:r>
            <a:endParaRPr>
              <a:solidFill>
                <a:srgbClr val="1E345D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Kyverno. (2023, January 17). Verify Images. Kyverno. Retrieved May 27, 2023, from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https://kyverno.io/docs/writing-policies/verify-images/#verifying-image-signatures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Huawei. (2020, February 10). </a:t>
            </a:r>
            <a:r>
              <a:rPr i="1" lang="en" sz="1400"/>
              <a:t>Kubernetes Cluster Provisioning using Crossplane</a:t>
            </a:r>
            <a:r>
              <a:rPr lang="en" sz="1400"/>
              <a:t>. InfraCloud. Retrieved May 28, 2023, from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https://www.infracloud.io/blogs/cluster-provisioning-using-crossplane/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Start History. (n.d.). </a:t>
            </a:r>
            <a:r>
              <a:rPr i="1" lang="en" sz="1400"/>
              <a:t>Kyverno Star History</a:t>
            </a:r>
            <a:r>
              <a:rPr lang="en" sz="1400"/>
              <a:t>. GitHub Star History. Retrieved May 27, 2023, from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https://star-history.com/#kyverno/kyverno&amp;open-policy-agent/gatekeeper&amp;cruise-automation/k-rail&amp;loft-sh/jsPolicy&amp;kubewarden/policy-server&amp;Date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Kyverno. (2023, January 17). </a:t>
            </a:r>
            <a:r>
              <a:rPr i="1" lang="en" sz="1400"/>
              <a:t>Policies and Rules</a:t>
            </a:r>
            <a:r>
              <a:rPr lang="en" sz="1400"/>
              <a:t>. Kyverno. Retrieved May 27, 2023, from 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https://kyverno.io/docs/kyverno-policies/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Kubernetes. (2022, September 3). Overview of Cloud Native Security. Kubernetes. Retrieved May 30, 2023, from 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https://kubernetes.io/docs/concepts/security/overview/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Luebken, M. (2021, July 7). Why Crossplane Is so Exciting. The Crossplane Blog. Retrieved May 31, 2023, from </a:t>
            </a:r>
            <a:r>
              <a:rPr lang="en" sz="1400" u="sng">
                <a:solidFill>
                  <a:schemeClr val="hlink"/>
                </a:solidFill>
                <a:hlinkClick r:id="rId8"/>
              </a:rPr>
              <a:t>https://blog.crossplane.io/why-crossplane-is-so-exciting/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Kyverno. (2023, May 12). Introduction. Kyverno. Retrieved June 1, 2023, from </a:t>
            </a:r>
            <a:r>
              <a:rPr lang="en" sz="1400" u="sng">
                <a:solidFill>
                  <a:schemeClr val="hlink"/>
                </a:solidFill>
                <a:hlinkClick r:id="rId9"/>
              </a:rPr>
              <a:t>https://kyverno.io/docs/introduction/</a:t>
            </a:r>
            <a:endParaRPr sz="1400"/>
          </a:p>
        </p:txBody>
      </p:sp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Kyverno Architecture" id="223" name="Google Shape;223;p33"/>
          <p:cNvPicPr preferRelativeResize="0"/>
          <p:nvPr/>
        </p:nvPicPr>
        <p:blipFill rotWithShape="1">
          <a:blip r:embed="rId3">
            <a:alphaModFix/>
          </a:blip>
          <a:srcRect b="9706" l="0" r="0" t="0"/>
          <a:stretch/>
        </p:blipFill>
        <p:spPr>
          <a:xfrm>
            <a:off x="1208875" y="1152475"/>
            <a:ext cx="672625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 txBox="1"/>
          <p:nvPr/>
        </p:nvSpPr>
        <p:spPr>
          <a:xfrm>
            <a:off x="1208850" y="4568875"/>
            <a:ext cx="672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Kyverno Architecture [7]</a:t>
            </a:r>
            <a:endParaRPr b="1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6"/>
          <p:cNvGraphicFramePr/>
          <p:nvPr/>
        </p:nvGraphicFramePr>
        <p:xfrm>
          <a:off x="1504513" y="40112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{1FCD4ED7-C82C-45B8-B1DB-86155707B8D8}</a:tableStyleId>
              </a:tblPr>
              <a:tblGrid>
                <a:gridCol w="368500"/>
                <a:gridCol w="1245775"/>
              </a:tblGrid>
              <a:tr h="22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900" u="sng">
                          <a:solidFill>
                            <a:schemeClr val="hlink"/>
                          </a:solidFill>
                          <a:hlinkClick r:id="rId3"/>
                        </a:rPr>
                        <a:t>@</a:t>
                      </a:r>
                      <a:r>
                        <a:rPr lang="en" sz="900" u="sng">
                          <a:solidFill>
                            <a:schemeClr val="hlink"/>
                          </a:solidFill>
                          <a:hlinkClick r:id="rId4"/>
                        </a:rPr>
                        <a:t>kr_mallikarjuna</a:t>
                      </a:r>
                      <a:endParaRPr sz="9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5"/>
                        </a:rPr>
                        <a:t>/kumarmallikarjuna</a:t>
                      </a:r>
                      <a:endParaRPr sz="9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6"/>
                        </a:rPr>
                        <a:t>kumar@nirmata.com</a:t>
                      </a:r>
                      <a:endParaRPr sz="9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Speakers</a:t>
            </a:r>
            <a:endParaRPr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7">
            <a:alphaModFix/>
          </a:blip>
          <a:srcRect b="14232" l="20138" r="20138" t="18218"/>
          <a:stretch/>
        </p:blipFill>
        <p:spPr>
          <a:xfrm>
            <a:off x="1593191" y="4048328"/>
            <a:ext cx="164591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5675" y="1170125"/>
            <a:ext cx="2131953" cy="213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97763" y="4281391"/>
            <a:ext cx="15544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10">
            <a:alphaModFix/>
          </a:blip>
          <a:srcRect b="32952" l="31895" r="32146" t="33061"/>
          <a:stretch/>
        </p:blipFill>
        <p:spPr>
          <a:xfrm>
            <a:off x="1573063" y="4515660"/>
            <a:ext cx="204826" cy="146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" name="Google Shape;83;p16"/>
          <p:cNvGraphicFramePr/>
          <p:nvPr/>
        </p:nvGraphicFramePr>
        <p:xfrm>
          <a:off x="6025213" y="3993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{1FCD4ED7-C82C-45B8-B1DB-86155707B8D8}</a:tableStyleId>
              </a:tblPr>
              <a:tblGrid>
                <a:gridCol w="368500"/>
                <a:gridCol w="1245775"/>
              </a:tblGrid>
              <a:tr h="22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11"/>
                        </a:rPr>
                        <a:t>@twtyagi</a:t>
                      </a:r>
                      <a:endParaRPr sz="9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12"/>
                        </a:rPr>
                        <a:t>/shivam-tyagi</a:t>
                      </a:r>
                      <a:endParaRPr sz="9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4" name="Google Shape;84;p16"/>
          <p:cNvPicPr preferRelativeResize="0"/>
          <p:nvPr/>
        </p:nvPicPr>
        <p:blipFill rotWithShape="1">
          <a:blip r:embed="rId7">
            <a:alphaModFix/>
          </a:blip>
          <a:srcRect b="14232" l="20138" r="20138" t="18218"/>
          <a:stretch/>
        </p:blipFill>
        <p:spPr>
          <a:xfrm>
            <a:off x="6113891" y="4030678"/>
            <a:ext cx="164591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18463" y="4263741"/>
            <a:ext cx="15544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41275" y="1170050"/>
            <a:ext cx="2132100" cy="2132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3302075"/>
            <a:ext cx="39999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rgbClr val="1E345D"/>
                </a:solidFill>
              </a:rPr>
              <a:t>Kumar Mallikarjuna</a:t>
            </a:r>
            <a:br>
              <a:rPr b="1" lang="en">
                <a:solidFill>
                  <a:srgbClr val="1E345D"/>
                </a:solidFill>
              </a:rPr>
            </a:br>
            <a:r>
              <a:rPr i="1" lang="en" sz="1100"/>
              <a:t>Software Engineer</a:t>
            </a:r>
            <a:br>
              <a:rPr i="1" lang="en">
                <a:solidFill>
                  <a:srgbClr val="1E345D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Nirmata</a:t>
            </a:r>
            <a:endParaRPr sz="1000">
              <a:solidFill>
                <a:srgbClr val="1E345D"/>
              </a:solidFill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07375" y="3302075"/>
            <a:ext cx="39999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rgbClr val="1E345D"/>
                </a:solidFill>
              </a:rPr>
              <a:t>Shivam Tyagi</a:t>
            </a:r>
            <a:br>
              <a:rPr b="1" lang="en">
                <a:solidFill>
                  <a:srgbClr val="1E345D"/>
                </a:solidFill>
              </a:rPr>
            </a:br>
            <a:r>
              <a:rPr i="1" lang="en" sz="1100"/>
              <a:t>Contributor</a:t>
            </a:r>
            <a:br>
              <a:rPr i="1" lang="en">
                <a:solidFill>
                  <a:srgbClr val="1E345D"/>
                </a:solidFill>
              </a:rPr>
            </a:br>
            <a:endParaRPr sz="1000">
              <a:solidFill>
                <a:srgbClr val="1E345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Background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Policy Management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Infrastructure-as-Code (IaC)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Kyverno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Crossplane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Crossplane + Kyverno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Demo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Summary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Q&amp;A</a:t>
            </a:r>
            <a:endParaRPr sz="1400"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Policy Management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Policy</a:t>
            </a:r>
            <a:endParaRPr b="1">
              <a:solidFill>
                <a:srgbClr val="1E34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Policies define what can and cannot be done on a cluster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Thus ensuring: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Security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Compliance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Best practice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Policy </a:t>
            </a:r>
            <a:r>
              <a:rPr b="1" lang="en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Engines</a:t>
            </a:r>
            <a:endParaRPr b="1">
              <a:solidFill>
                <a:srgbClr val="1E34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Policy Engines apply policies on the cluster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Examples: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Kyverno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jsPolicy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151515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1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apiVersion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kyverno.io/v1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2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kind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ClusterPolicy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3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metadata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4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name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disallow-latest-tag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5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spec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6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validationFailureAction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audit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7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background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FC419F"/>
                </a:solidFill>
                <a:highlight>
                  <a:srgbClr val="151515"/>
                </a:highlight>
              </a:rPr>
              <a:t>true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8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rules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 9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-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name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validate-image-tag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10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match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11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any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12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-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resources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13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kinds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14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-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Pod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15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validate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16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message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CDA04D"/>
                </a:solidFill>
                <a:highlight>
                  <a:srgbClr val="151515"/>
                </a:highlight>
              </a:rPr>
              <a:t>"Using a mutable image tag e.g. 'latest' is not allowed."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17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pattern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18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spec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19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containers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>
              <a:solidFill>
                <a:srgbClr val="C5C5C5"/>
              </a:solidFill>
              <a:highlight>
                <a:srgbClr val="15151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CDA107"/>
                </a:solidFill>
                <a:highlight>
                  <a:srgbClr val="151515"/>
                </a:highlight>
              </a:rPr>
              <a:t>  </a:t>
            </a:r>
            <a:r>
              <a:rPr lang="en" sz="900">
                <a:solidFill>
                  <a:srgbClr val="464646"/>
                </a:solidFill>
                <a:highlight>
                  <a:srgbClr val="151515"/>
                </a:highlight>
              </a:rPr>
              <a:t> 20 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</a:t>
            </a:r>
            <a:r>
              <a:rPr lang="en" sz="900">
                <a:solidFill>
                  <a:srgbClr val="3D3D3D"/>
                </a:solidFill>
                <a:highlight>
                  <a:srgbClr val="151515"/>
                </a:highlight>
              </a:rPr>
              <a:t>¦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- </a:t>
            </a:r>
            <a:r>
              <a:rPr lang="en" sz="900">
                <a:solidFill>
                  <a:srgbClr val="15A19F"/>
                </a:solidFill>
                <a:highlight>
                  <a:srgbClr val="151515"/>
                </a:highlight>
              </a:rPr>
              <a:t>image</a:t>
            </a:r>
            <a:r>
              <a:rPr lang="en" sz="900">
                <a:solidFill>
                  <a:srgbClr val="A1D207"/>
                </a:solidFill>
                <a:highlight>
                  <a:srgbClr val="151515"/>
                </a:highlight>
              </a:rPr>
              <a:t>: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</a:t>
            </a:r>
            <a:r>
              <a:rPr lang="en" sz="900">
                <a:solidFill>
                  <a:srgbClr val="CDA04D"/>
                </a:solidFill>
                <a:highlight>
                  <a:srgbClr val="151515"/>
                </a:highlight>
              </a:rPr>
              <a:t>"!*:latest"</a:t>
            </a:r>
            <a:r>
              <a:rPr lang="en" sz="900">
                <a:solidFill>
                  <a:srgbClr val="C5C5C5"/>
                </a:solidFill>
                <a:highlight>
                  <a:srgbClr val="151515"/>
                </a:highligh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1050">
              <a:solidFill>
                <a:srgbClr val="333333"/>
              </a:solidFill>
              <a:highlight>
                <a:srgbClr val="F8F8F8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832400" y="4568875"/>
            <a:ext cx="3999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Sample Image Verification Policy [1]</a:t>
            </a:r>
            <a:endParaRPr b="1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Infrastructure-as-Code (IaC)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E345D"/>
                </a:solidFill>
              </a:rPr>
              <a:t>What is IaC?</a:t>
            </a:r>
            <a:endParaRPr b="1" sz="1400">
              <a:solidFill>
                <a:srgbClr val="1E345D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Managing and provisioning of infrastructure through code instead of through hardware/interactive configuration tools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Tools: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Terraform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Crossplane*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Pulumi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E345D"/>
                </a:solidFill>
              </a:rPr>
              <a:t>Advantages</a:t>
            </a:r>
            <a:endParaRPr b="1" sz="1400">
              <a:solidFill>
                <a:srgbClr val="1E345D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Cost reduction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Increase in speed of deployments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Reduce errors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Improve infrastructure consistency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Eliminate configuration drift</a:t>
            </a:r>
            <a:endParaRPr sz="1200"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100" y="1766975"/>
            <a:ext cx="4894199" cy="26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3951800" y="4476575"/>
            <a:ext cx="4894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Infrastructure as Code Workflow [2]</a:t>
            </a:r>
            <a:endParaRPr b="1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Kyverno</a:t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345D"/>
                </a:solidFill>
              </a:rPr>
              <a:t>Why Kyverno?</a:t>
            </a:r>
            <a:endParaRPr b="1">
              <a:solidFill>
                <a:srgbClr val="1E345D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CNCF Incubating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YAML-based policies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Kubernetes-native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Supports </a:t>
            </a:r>
            <a:r>
              <a:rPr lang="en" sz="1200"/>
              <a:t>all Kubernetes resources</a:t>
            </a:r>
            <a:r>
              <a:rPr lang="en" sz="1200"/>
              <a:t> including Custom Resources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Most starred Kubernetes Policy Engine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Largest policy library of any engine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Allows integration into CI/CD pipelines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Report generation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Stats: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Over 3.9k stars on GitHub</a:t>
            </a:r>
            <a:endParaRPr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More than 1.6 </a:t>
            </a:r>
            <a:r>
              <a:rPr lang="en"/>
              <a:t>b</a:t>
            </a:r>
            <a:r>
              <a:rPr lang="en"/>
              <a:t>illion image pulls</a:t>
            </a:r>
            <a:endParaRPr/>
          </a:p>
        </p:txBody>
      </p:sp>
      <p:pic>
        <p:nvPicPr>
          <p:cNvPr descr="GitHub - kyverno/kyverno: Kubernetes Native Policy Management" id="121" name="Google Shape;1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121" y="472501"/>
            <a:ext cx="517725" cy="5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400" y="1152474"/>
            <a:ext cx="3999898" cy="2785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4832475" y="4005300"/>
            <a:ext cx="3999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Kyverno Star History [3]</a:t>
            </a:r>
            <a:endParaRPr b="1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575" y="831700"/>
            <a:ext cx="6186848" cy="348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- kyverno/kyverno: Kubernetes Native Policy Management" id="130" name="Google Shape;1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1746" y="3040701"/>
            <a:ext cx="517725" cy="5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Pod Security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Multi-tenancy (Namespace provisioning)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Supply chain security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Fine-grained RBAC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Sidecar injection with mounts, etc.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And much more… 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https://kyverno.io/policies/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1E345D"/>
              </a:solidFill>
            </a:endParaRPr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4832475" y="4005300"/>
            <a:ext cx="3999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Kyverno Policies and Rules [4]</a:t>
            </a:r>
            <a:endParaRPr b="1" sz="900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750" y="1153787"/>
            <a:ext cx="3999898" cy="26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Kyverno: Use Cases</a:t>
            </a:r>
            <a:endParaRPr/>
          </a:p>
        </p:txBody>
      </p:sp>
      <p:pic>
        <p:nvPicPr>
          <p:cNvPr descr="GitHub - kyverno/kyverno: Kubernetes Native Policy Management" id="140" name="Google Shape;14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121" y="472501"/>
            <a:ext cx="517725" cy="5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131695" y="4663225"/>
            <a:ext cx="88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Kyverno: Scope</a:t>
            </a:r>
            <a:endParaRPr/>
          </a:p>
        </p:txBody>
      </p:sp>
      <p:pic>
        <p:nvPicPr>
          <p:cNvPr descr="GitHub - kyverno/kyverno: Kubernetes Native Policy Management"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121" y="472501"/>
            <a:ext cx="517725" cy="5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b="3937" l="1923" r="1923" t="3194"/>
          <a:stretch/>
        </p:blipFill>
        <p:spPr>
          <a:xfrm>
            <a:off x="1609638" y="1143250"/>
            <a:ext cx="5924725" cy="33000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1724100" y="4443325"/>
            <a:ext cx="569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The 4C’s of Cloud Native Security [5]</a:t>
            </a:r>
            <a:endParaRPr b="1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4185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