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6858000" cx="12192000"/>
  <p:notesSz cx="6858000" cy="9144000"/>
  <p:embeddedFontLst>
    <p:embeddedFont>
      <p:font typeface="Open Sans SemiBold"/>
      <p:regular r:id="rId71"/>
      <p:bold r:id="rId72"/>
      <p:italic r:id="rId73"/>
      <p:boldItalic r:id="rId74"/>
    </p:embeddedFont>
    <p:embeddedFont>
      <p:font typeface="Open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6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196B6B-47F4-4818-AEF1-EAAD8EFA2AC9}">
  <a:tblStyle styleId="{41196B6B-47F4-4818-AEF1-EAAD8EFA2AC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B18117B-3196-417F-B6C7-C967BA3F452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64"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SemiBold-italic.fntdata"/><Relationship Id="rId72" Type="http://schemas.openxmlformats.org/officeDocument/2006/relationships/font" Target="fonts/OpenSansSemiBold-bold.fntdata"/><Relationship Id="rId31" Type="http://schemas.openxmlformats.org/officeDocument/2006/relationships/slide" Target="slides/slide25.xml"/><Relationship Id="rId75" Type="http://schemas.openxmlformats.org/officeDocument/2006/relationships/font" Target="fonts/OpenSans-regular.fntdata"/><Relationship Id="rId30" Type="http://schemas.openxmlformats.org/officeDocument/2006/relationships/slide" Target="slides/slide24.xml"/><Relationship Id="rId74" Type="http://schemas.openxmlformats.org/officeDocument/2006/relationships/font" Target="fonts/OpenSansSemiBold-boldItalic.fntdata"/><Relationship Id="rId33" Type="http://schemas.openxmlformats.org/officeDocument/2006/relationships/slide" Target="slides/slide27.xml"/><Relationship Id="rId77" Type="http://schemas.openxmlformats.org/officeDocument/2006/relationships/font" Target="fonts/OpenSans-italic.fntdata"/><Relationship Id="rId32" Type="http://schemas.openxmlformats.org/officeDocument/2006/relationships/slide" Target="slides/slide26.xml"/><Relationship Id="rId76" Type="http://schemas.openxmlformats.org/officeDocument/2006/relationships/font" Target="fonts/OpenSans-bold.fntdata"/><Relationship Id="rId35" Type="http://schemas.openxmlformats.org/officeDocument/2006/relationships/slide" Target="slides/slide29.xml"/><Relationship Id="rId34" Type="http://schemas.openxmlformats.org/officeDocument/2006/relationships/slide" Target="slides/slide28.xml"/><Relationship Id="rId78" Type="http://schemas.openxmlformats.org/officeDocument/2006/relationships/font" Target="fonts/OpenSans-boldItalic.fntdata"/><Relationship Id="rId71" Type="http://schemas.openxmlformats.org/officeDocument/2006/relationships/font" Target="fonts/OpenSansSemiBold-regular.fntdata"/><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c2c585370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c2c585370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13c2c585370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cb747a6f8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cb747a6f8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13cb747a6f8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cb747a6f8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cb747a6f8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https://star-history.com/#kyverno/kyverno&amp;open-policy-agent/gatekeeper&amp;cruise-automation/k-rail&amp;loft-sh/jsPolicy&amp;kubewarden/policy-server&amp;Date</a:t>
            </a:r>
            <a:endParaRPr/>
          </a:p>
        </p:txBody>
      </p:sp>
      <p:sp>
        <p:nvSpPr>
          <p:cNvPr id="184" name="Google Shape;184;g13cb747a6f8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cb747a6f8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cb747a6f8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13cb747a6f8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c2c585370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c2c585370_2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13c2c585370_2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c2c58537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c2c585370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13c2c585370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c2c585370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c2c585370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13c2c585370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c2c585370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c2c585370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3c2c585370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c2c585370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c2c585370_2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3c2c585370_2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4952c270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4952c270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f4952c270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cb747a6f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cb747a6f8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13cb747a6f8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c2c585370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3c2c585370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Anusha - 20mins</a:t>
            </a:r>
            <a:endParaRPr/>
          </a:p>
        </p:txBody>
      </p:sp>
      <p:sp>
        <p:nvSpPr>
          <p:cNvPr id="258" name="Google Shape;258;g13c2c585370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3c2c585370_2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3c2c585370_2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13c2c585370_2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c2c585370_2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c2c585370_2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13c2c585370_2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c2c585370_2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c2c585370_2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13c2c585370_2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c2c585370_2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c2c585370_2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13c2c585370_2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c2c585370_2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c2c585370_2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13c2c585370_2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c2c585370_2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c2c585370_2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13c2c585370_2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3c2c585370_2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3c2c585370_2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13c2c585370_2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3c2c585370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3c2c585370_2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13c2c585370_2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3c2c585370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3c2c585370_2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13c2c585370_2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cb747a6f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cb747a6f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13cb747a6f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c4867c2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c4867c26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13c4867c26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3d4442ef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3d4442eff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13d4442eff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c2c585370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c2c585370_2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13c2c585370_2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23ae9342d1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23ae9342d1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Anusha - 15mins</a:t>
            </a:r>
            <a:endParaRPr/>
          </a:p>
        </p:txBody>
      </p:sp>
      <p:sp>
        <p:nvSpPr>
          <p:cNvPr id="360" name="Google Shape;360;g223ae9342d1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3d4442eff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3d4442eff5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13d4442eff5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c2c585370_2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3c2c585370_2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 - 25mins</a:t>
            </a:r>
            <a:endParaRPr/>
          </a:p>
        </p:txBody>
      </p:sp>
      <p:sp>
        <p:nvSpPr>
          <p:cNvPr id="374" name="Google Shape;374;g13c2c585370_2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3d4442eff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3d4442eff5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13d4442eff5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23ae9342d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23ae9342d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223ae9342d1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3d4442eff5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3d4442eff5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Anusha - 20mins</a:t>
            </a:r>
            <a:endParaRPr/>
          </a:p>
        </p:txBody>
      </p:sp>
      <p:sp>
        <p:nvSpPr>
          <p:cNvPr id="394" name="Google Shape;394;g13d4442eff5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d4442eff5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3d4442eff5_0_1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13d4442eff5_0_1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cb747a6f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cb747a6f8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13cb747a6f8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3ae9342d1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23ae9342d1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223ae9342d1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d4442eff5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3d4442eff5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13d4442eff5_0_1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d4442eff5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3d4442eff5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13d4442eff5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3d4442eff5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3d4442eff5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13d4442eff5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3d4442eff5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3d4442eff5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Anusha - 25mins</a:t>
            </a:r>
            <a:endParaRPr/>
          </a:p>
        </p:txBody>
      </p:sp>
      <p:sp>
        <p:nvSpPr>
          <p:cNvPr id="440" name="Google Shape;440;g13d4442eff5_0_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d4442eff5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3d4442eff5_0_1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13d4442eff5_0_1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d4442eff5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3d4442eff5_0_1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13d4442eff5_0_1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3d4442eff5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3d4442eff5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13d4442eff5_0_1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3d4442eff5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3d4442eff5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13d4442eff5_0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d4442eff5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d4442eff5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13d4442eff5_0_2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cb747a6f8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cb747a6f8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3cb747a6f8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3d4442eff5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3d4442eff5_0_3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 - 10mins</a:t>
            </a:r>
            <a:endParaRPr/>
          </a:p>
        </p:txBody>
      </p:sp>
      <p:sp>
        <p:nvSpPr>
          <p:cNvPr id="486" name="Google Shape;486;g13d4442eff5_0_3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4379c12df6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4379c12df6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4379c12df6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4379c12df6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4379c12df6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24379c12df6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4379c12df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4379c12df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24379c12df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4379c12df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4379c12df6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 - 10mins</a:t>
            </a:r>
            <a:endParaRPr/>
          </a:p>
        </p:txBody>
      </p:sp>
      <p:sp>
        <p:nvSpPr>
          <p:cNvPr id="515" name="Google Shape;515;g24379c12df6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4379c12df6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4379c12df6_1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4379c12df6_1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4379c12df6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4379c12df6_1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24379c12df6_1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4379c12d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4379c12df6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Anusha - 10mins</a:t>
            </a:r>
            <a:endParaRPr/>
          </a:p>
        </p:txBody>
      </p:sp>
      <p:sp>
        <p:nvSpPr>
          <p:cNvPr id="537" name="Google Shape;537;g24379c12df6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3d4442eff5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13d4442eff5_0_3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13d4442eff5_0_3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3db8ce7ee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3db8ce7eec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13db8ce7eec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cb747a6f8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cb747a6f8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3cb747a6f8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d4442eff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d4442eff5_0_3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13d4442eff5_0_3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3d4442eff5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3d4442eff5_0_3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13d4442eff5_0_3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f4895abc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f4895abc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gf4895abc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f4952c270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f4952c270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gf4952c270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cb747a6f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cb747a6f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 - 15-20 mins</a:t>
            </a:r>
            <a:endParaRPr/>
          </a:p>
        </p:txBody>
      </p:sp>
      <p:sp>
        <p:nvSpPr>
          <p:cNvPr id="142" name="Google Shape;142;g13cb747a6f8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cb747a6f8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cb747a6f8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t/>
            </a:r>
            <a:endParaRPr/>
          </a:p>
        </p:txBody>
      </p:sp>
      <p:sp>
        <p:nvSpPr>
          <p:cNvPr id="148" name="Google Shape;148;g13cb747a6f8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cb747a6f8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cb747a6f8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13cb747a6f8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solidFill>
          <a:schemeClr val="lt1"/>
        </a:solidFill>
      </p:bgPr>
    </p:bg>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b="0" l="0" r="0" t="0"/>
          <a:stretch/>
        </p:blipFill>
        <p:spPr>
          <a:xfrm>
            <a:off x="0" y="5168128"/>
            <a:ext cx="12195555" cy="1689872"/>
          </a:xfrm>
          <a:prstGeom prst="rect">
            <a:avLst/>
          </a:prstGeom>
          <a:noFill/>
          <a:ln>
            <a:noFill/>
          </a:ln>
        </p:spPr>
      </p:pic>
      <p:sp>
        <p:nvSpPr>
          <p:cNvPr id="18" name="Google Shape;18;p2"/>
          <p:cNvSpPr txBox="1"/>
          <p:nvPr>
            <p:ph type="ctrTitle"/>
          </p:nvPr>
        </p:nvSpPr>
        <p:spPr>
          <a:xfrm>
            <a:off x="1476004" y="1529557"/>
            <a:ext cx="9239987" cy="84538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Open Sans SemiBol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subTitle"/>
          </p:nvPr>
        </p:nvSpPr>
        <p:spPr>
          <a:xfrm>
            <a:off x="2027234" y="2676510"/>
            <a:ext cx="8137526" cy="60312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800"/>
              </a:spcBef>
              <a:spcAft>
                <a:spcPts val="0"/>
              </a:spcAft>
              <a:buClr>
                <a:schemeClr val="dk1"/>
              </a:buClr>
              <a:buSzPts val="2400"/>
              <a:buNone/>
              <a:defRPr sz="2400">
                <a:solidFill>
                  <a:schemeClr val="dk1"/>
                </a:solidFill>
              </a:defRPr>
            </a:lvl1pPr>
            <a:lvl2pPr lvl="1" algn="ctr">
              <a:lnSpc>
                <a:spcPct val="90000"/>
              </a:lnSpc>
              <a:spcBef>
                <a:spcPts val="600"/>
              </a:spcBef>
              <a:spcAft>
                <a:spcPts val="0"/>
              </a:spcAft>
              <a:buClr>
                <a:srgbClr val="898D9A"/>
              </a:buClr>
              <a:buSzPts val="2800"/>
              <a:buNone/>
              <a:defRPr>
                <a:solidFill>
                  <a:srgbClr val="898D9A"/>
                </a:solidFill>
              </a:defRPr>
            </a:lvl2pPr>
            <a:lvl3pPr lvl="2" algn="ctr">
              <a:lnSpc>
                <a:spcPct val="90000"/>
              </a:lnSpc>
              <a:spcBef>
                <a:spcPts val="600"/>
              </a:spcBef>
              <a:spcAft>
                <a:spcPts val="0"/>
              </a:spcAft>
              <a:buClr>
                <a:srgbClr val="898D9A"/>
              </a:buClr>
              <a:buSzPts val="2400"/>
              <a:buNone/>
              <a:defRPr>
                <a:solidFill>
                  <a:srgbClr val="898D9A"/>
                </a:solidFill>
              </a:defRPr>
            </a:lvl3pPr>
            <a:lvl4pPr lvl="3" algn="ctr">
              <a:lnSpc>
                <a:spcPct val="90000"/>
              </a:lnSpc>
              <a:spcBef>
                <a:spcPts val="600"/>
              </a:spcBef>
              <a:spcAft>
                <a:spcPts val="0"/>
              </a:spcAft>
              <a:buClr>
                <a:srgbClr val="898D9A"/>
              </a:buClr>
              <a:buSzPts val="2000"/>
              <a:buNone/>
              <a:defRPr>
                <a:solidFill>
                  <a:srgbClr val="898D9A"/>
                </a:solidFill>
              </a:defRPr>
            </a:lvl4pPr>
            <a:lvl5pPr lvl="4" algn="ctr">
              <a:lnSpc>
                <a:spcPct val="90000"/>
              </a:lnSpc>
              <a:spcBef>
                <a:spcPts val="600"/>
              </a:spcBef>
              <a:spcAft>
                <a:spcPts val="0"/>
              </a:spcAft>
              <a:buClr>
                <a:srgbClr val="898D9A"/>
              </a:buClr>
              <a:buSzPts val="2000"/>
              <a:buNone/>
              <a:defRPr>
                <a:solidFill>
                  <a:srgbClr val="898D9A"/>
                </a:solidFill>
              </a:defRPr>
            </a:lvl5pPr>
            <a:lvl6pPr lvl="5" algn="ctr">
              <a:lnSpc>
                <a:spcPct val="90000"/>
              </a:lnSpc>
              <a:spcBef>
                <a:spcPts val="600"/>
              </a:spcBef>
              <a:spcAft>
                <a:spcPts val="0"/>
              </a:spcAft>
              <a:buClr>
                <a:srgbClr val="898D9A"/>
              </a:buClr>
              <a:buSzPts val="1800"/>
              <a:buNone/>
              <a:defRPr>
                <a:solidFill>
                  <a:srgbClr val="898D9A"/>
                </a:solidFill>
              </a:defRPr>
            </a:lvl6pPr>
            <a:lvl7pPr lvl="6" algn="ctr">
              <a:lnSpc>
                <a:spcPct val="90000"/>
              </a:lnSpc>
              <a:spcBef>
                <a:spcPts val="500"/>
              </a:spcBef>
              <a:spcAft>
                <a:spcPts val="0"/>
              </a:spcAft>
              <a:buClr>
                <a:srgbClr val="898D9A"/>
              </a:buClr>
              <a:buSzPts val="1800"/>
              <a:buNone/>
              <a:defRPr>
                <a:solidFill>
                  <a:srgbClr val="898D9A"/>
                </a:solidFill>
              </a:defRPr>
            </a:lvl7pPr>
            <a:lvl8pPr lvl="7" algn="ctr">
              <a:lnSpc>
                <a:spcPct val="90000"/>
              </a:lnSpc>
              <a:spcBef>
                <a:spcPts val="500"/>
              </a:spcBef>
              <a:spcAft>
                <a:spcPts val="0"/>
              </a:spcAft>
              <a:buClr>
                <a:srgbClr val="898D9A"/>
              </a:buClr>
              <a:buSzPts val="1800"/>
              <a:buNone/>
              <a:defRPr>
                <a:solidFill>
                  <a:srgbClr val="898D9A"/>
                </a:solidFill>
              </a:defRPr>
            </a:lvl8pPr>
            <a:lvl9pPr lvl="8" algn="ctr">
              <a:lnSpc>
                <a:spcPct val="90000"/>
              </a:lnSpc>
              <a:spcBef>
                <a:spcPts val="500"/>
              </a:spcBef>
              <a:spcAft>
                <a:spcPts val="0"/>
              </a:spcAft>
              <a:buClr>
                <a:srgbClr val="898D9A"/>
              </a:buClr>
              <a:buSzPts val="1800"/>
              <a:buNone/>
              <a:defRPr>
                <a:solidFill>
                  <a:srgbClr val="898D9A"/>
                </a:solidFill>
              </a:defRPr>
            </a:lvl9pPr>
          </a:lstStyle>
          <a:p/>
        </p:txBody>
      </p:sp>
      <p:pic>
        <p:nvPicPr>
          <p:cNvPr descr="Icon&#10;&#10;Description automatically generated" id="20" name="Google Shape;20;p2"/>
          <p:cNvPicPr preferRelativeResize="0"/>
          <p:nvPr/>
        </p:nvPicPr>
        <p:blipFill rotWithShape="1">
          <a:blip r:embed="rId3">
            <a:alphaModFix/>
          </a:blip>
          <a:srcRect b="0" l="0" r="0" t="0"/>
          <a:stretch/>
        </p:blipFill>
        <p:spPr>
          <a:xfrm>
            <a:off x="6484741" y="4855610"/>
            <a:ext cx="2453885" cy="18961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8" name="Shape 58"/>
        <p:cNvGrpSpPr/>
        <p:nvPr/>
      </p:nvGrpSpPr>
      <p:grpSpPr>
        <a:xfrm>
          <a:off x="0" y="0"/>
          <a:ext cx="0" cy="0"/>
          <a:chOff x="0" y="0"/>
          <a:chExt cx="0" cy="0"/>
        </a:xfrm>
      </p:grpSpPr>
      <p:sp>
        <p:nvSpPr>
          <p:cNvPr id="59" name="Google Shape;59;p11"/>
          <p:cNvSpPr txBox="1"/>
          <p:nvPr>
            <p:ph idx="1" type="body"/>
          </p:nvPr>
        </p:nvSpPr>
        <p:spPr>
          <a:xfrm>
            <a:off x="124632" y="450583"/>
            <a:ext cx="5157787" cy="1287839"/>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800"/>
              </a:spcBef>
              <a:spcAft>
                <a:spcPts val="0"/>
              </a:spcAft>
              <a:buClr>
                <a:schemeClr val="dk1"/>
              </a:buClr>
              <a:buSzPts val="4000"/>
              <a:buNone/>
              <a:defRPr b="1" sz="4000"/>
            </a:lvl1pPr>
            <a:lvl2pPr indent="-228600" lvl="1" marL="914400" algn="l">
              <a:lnSpc>
                <a:spcPct val="90000"/>
              </a:lnSpc>
              <a:spcBef>
                <a:spcPts val="6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1"/>
          <p:cNvSpPr txBox="1"/>
          <p:nvPr>
            <p:ph idx="2" type="body"/>
          </p:nvPr>
        </p:nvSpPr>
        <p:spPr>
          <a:xfrm>
            <a:off x="149404" y="1888690"/>
            <a:ext cx="5157787" cy="425844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800"/>
              </a:spcBef>
              <a:spcAft>
                <a:spcPts val="0"/>
              </a:spcAft>
              <a:buClr>
                <a:schemeClr val="dk1"/>
              </a:buClr>
              <a:buSzPts val="3200"/>
              <a:buChar char="•"/>
              <a:defRPr sz="3200"/>
            </a:lvl1pPr>
            <a:lvl2pPr indent="-406400" lvl="1" marL="914400" algn="l">
              <a:lnSpc>
                <a:spcPct val="90000"/>
              </a:lnSpc>
              <a:spcBef>
                <a:spcPts val="600"/>
              </a:spcBef>
              <a:spcAft>
                <a:spcPts val="0"/>
              </a:spcAft>
              <a:buClr>
                <a:schemeClr val="dk1"/>
              </a:buClr>
              <a:buSzPts val="2800"/>
              <a:buChar char="•"/>
              <a:defRPr sz="2800"/>
            </a:lvl2pPr>
            <a:lvl3pPr indent="-381000" lvl="2" marL="1371600" algn="l">
              <a:lnSpc>
                <a:spcPct val="90000"/>
              </a:lnSpc>
              <a:spcBef>
                <a:spcPts val="600"/>
              </a:spcBef>
              <a:spcAft>
                <a:spcPts val="0"/>
              </a:spcAft>
              <a:buClr>
                <a:schemeClr val="dk1"/>
              </a:buClr>
              <a:buSzPts val="2400"/>
              <a:buChar char="•"/>
              <a:defRPr sz="2400"/>
            </a:lvl3pPr>
            <a:lvl4pPr indent="-355600" lvl="3" marL="1828800" algn="l">
              <a:lnSpc>
                <a:spcPct val="90000"/>
              </a:lnSpc>
              <a:spcBef>
                <a:spcPts val="600"/>
              </a:spcBef>
              <a:spcAft>
                <a:spcPts val="0"/>
              </a:spcAft>
              <a:buClr>
                <a:schemeClr val="dk1"/>
              </a:buClr>
              <a:buSzPts val="2000"/>
              <a:buChar char="•"/>
              <a:defRPr sz="2000"/>
            </a:lvl4pPr>
            <a:lvl5pPr indent="-355600" lvl="4" marL="2286000" algn="l">
              <a:lnSpc>
                <a:spcPct val="90000"/>
              </a:lnSpc>
              <a:spcBef>
                <a:spcPts val="600"/>
              </a:spcBef>
              <a:spcAft>
                <a:spcPts val="0"/>
              </a:spcAft>
              <a:buClr>
                <a:schemeClr val="dk1"/>
              </a:buClr>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1"/>
          <p:cNvSpPr txBox="1"/>
          <p:nvPr>
            <p:ph idx="3" type="body"/>
          </p:nvPr>
        </p:nvSpPr>
        <p:spPr>
          <a:xfrm>
            <a:off x="6806624" y="443855"/>
            <a:ext cx="5183188" cy="1287839"/>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800"/>
              </a:spcBef>
              <a:spcAft>
                <a:spcPts val="0"/>
              </a:spcAft>
              <a:buClr>
                <a:schemeClr val="dk1"/>
              </a:buClr>
              <a:buSzPts val="4000"/>
              <a:buNone/>
              <a:defRPr b="1" sz="4000"/>
            </a:lvl1pPr>
            <a:lvl2pPr indent="-228600" lvl="1" marL="914400" algn="l">
              <a:lnSpc>
                <a:spcPct val="90000"/>
              </a:lnSpc>
              <a:spcBef>
                <a:spcPts val="6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1"/>
          <p:cNvSpPr txBox="1"/>
          <p:nvPr>
            <p:ph idx="4" type="body"/>
          </p:nvPr>
        </p:nvSpPr>
        <p:spPr>
          <a:xfrm>
            <a:off x="6831396" y="1881962"/>
            <a:ext cx="5183188" cy="425844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800"/>
              </a:spcBef>
              <a:spcAft>
                <a:spcPts val="0"/>
              </a:spcAft>
              <a:buClr>
                <a:schemeClr val="dk1"/>
              </a:buClr>
              <a:buSzPts val="3200"/>
              <a:buChar char="•"/>
              <a:defRPr sz="3200"/>
            </a:lvl1pPr>
            <a:lvl2pPr indent="-406400" lvl="1" marL="914400" algn="l">
              <a:lnSpc>
                <a:spcPct val="90000"/>
              </a:lnSpc>
              <a:spcBef>
                <a:spcPts val="600"/>
              </a:spcBef>
              <a:spcAft>
                <a:spcPts val="0"/>
              </a:spcAft>
              <a:buClr>
                <a:schemeClr val="dk1"/>
              </a:buClr>
              <a:buSzPts val="2800"/>
              <a:buChar char="•"/>
              <a:defRPr sz="2800"/>
            </a:lvl2pPr>
            <a:lvl3pPr indent="-381000" lvl="2" marL="1371600" algn="l">
              <a:lnSpc>
                <a:spcPct val="90000"/>
              </a:lnSpc>
              <a:spcBef>
                <a:spcPts val="600"/>
              </a:spcBef>
              <a:spcAft>
                <a:spcPts val="0"/>
              </a:spcAft>
              <a:buClr>
                <a:schemeClr val="dk1"/>
              </a:buClr>
              <a:buSzPts val="2400"/>
              <a:buChar char="•"/>
              <a:defRPr sz="2400"/>
            </a:lvl3pPr>
            <a:lvl4pPr indent="-355600" lvl="3" marL="1828800" algn="l">
              <a:lnSpc>
                <a:spcPct val="90000"/>
              </a:lnSpc>
              <a:spcBef>
                <a:spcPts val="600"/>
              </a:spcBef>
              <a:spcAft>
                <a:spcPts val="0"/>
              </a:spcAft>
              <a:buClr>
                <a:schemeClr val="dk1"/>
              </a:buClr>
              <a:buSzPts val="2000"/>
              <a:buChar char="•"/>
              <a:defRPr sz="2000"/>
            </a:lvl4pPr>
            <a:lvl5pPr indent="-355600" lvl="4" marL="2286000" algn="l">
              <a:lnSpc>
                <a:spcPct val="90000"/>
              </a:lnSpc>
              <a:spcBef>
                <a:spcPts val="600"/>
              </a:spcBef>
              <a:spcAft>
                <a:spcPts val="0"/>
              </a:spcAft>
              <a:buClr>
                <a:schemeClr val="dk1"/>
              </a:buClr>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1"/>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11"/>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600">
                <a:solidFill>
                  <a:srgbClr val="898D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Open Sans SemiBold"/>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 type="body"/>
          </p:nvPr>
        </p:nvSpPr>
        <p:spPr>
          <a:xfrm>
            <a:off x="5180012" y="457200"/>
            <a:ext cx="6172200" cy="551811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800"/>
              </a:spcBef>
              <a:spcAft>
                <a:spcPts val="0"/>
              </a:spcAft>
              <a:buClr>
                <a:schemeClr val="dk1"/>
              </a:buClr>
              <a:buSzPts val="3200"/>
              <a:buChar char="•"/>
              <a:defRPr sz="3200"/>
            </a:lvl1pPr>
            <a:lvl2pPr indent="-406400" lvl="1" marL="914400" algn="l">
              <a:lnSpc>
                <a:spcPct val="90000"/>
              </a:lnSpc>
              <a:spcBef>
                <a:spcPts val="600"/>
              </a:spcBef>
              <a:spcAft>
                <a:spcPts val="0"/>
              </a:spcAft>
              <a:buClr>
                <a:schemeClr val="dk1"/>
              </a:buClr>
              <a:buSzPts val="2800"/>
              <a:buChar char="•"/>
              <a:defRPr sz="2800"/>
            </a:lvl2pPr>
            <a:lvl3pPr indent="-381000" lvl="2" marL="1371600" algn="l">
              <a:lnSpc>
                <a:spcPct val="90000"/>
              </a:lnSpc>
              <a:spcBef>
                <a:spcPts val="600"/>
              </a:spcBef>
              <a:spcAft>
                <a:spcPts val="0"/>
              </a:spcAft>
              <a:buClr>
                <a:schemeClr val="dk1"/>
              </a:buClr>
              <a:buSzPts val="2400"/>
              <a:buChar char="•"/>
              <a:defRPr sz="2400"/>
            </a:lvl3pPr>
            <a:lvl4pPr indent="-355600" lvl="3" marL="1828800" algn="l">
              <a:lnSpc>
                <a:spcPct val="90000"/>
              </a:lnSpc>
              <a:spcBef>
                <a:spcPts val="600"/>
              </a:spcBef>
              <a:spcAft>
                <a:spcPts val="0"/>
              </a:spcAft>
              <a:buClr>
                <a:schemeClr val="dk1"/>
              </a:buClr>
              <a:buSzPts val="2000"/>
              <a:buChar char="•"/>
              <a:defRPr sz="2000"/>
            </a:lvl4pPr>
            <a:lvl5pPr indent="-355600" lvl="4" marL="2286000" algn="l">
              <a:lnSpc>
                <a:spcPct val="90000"/>
              </a:lnSpc>
              <a:spcBef>
                <a:spcPts val="600"/>
              </a:spcBef>
              <a:spcAft>
                <a:spcPts val="0"/>
              </a:spcAft>
              <a:buClr>
                <a:schemeClr val="dk1"/>
              </a:buClr>
              <a:buSzPts val="2000"/>
              <a:buChar char="•"/>
              <a:defRPr sz="20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2"/>
          <p:cNvSpPr txBox="1"/>
          <p:nvPr>
            <p:ph idx="2" type="body"/>
          </p:nvPr>
        </p:nvSpPr>
        <p:spPr>
          <a:xfrm>
            <a:off x="839788" y="216372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dk1"/>
              </a:buClr>
              <a:buSzPts val="2000"/>
              <a:buNone/>
              <a:defRPr sz="2000"/>
            </a:lvl1pPr>
            <a:lvl2pPr indent="-228600" lvl="1" marL="914400" algn="l">
              <a:lnSpc>
                <a:spcPct val="90000"/>
              </a:lnSpc>
              <a:spcBef>
                <a:spcPts val="6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12"/>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600">
                <a:solidFill>
                  <a:srgbClr val="898D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ith Title Only opt 1">
  <p:cSld name="1_Blank with Title Only opt 1">
    <p:bg>
      <p:bgPr>
        <a:solidFill>
          <a:schemeClr val="lt1"/>
        </a:solidFill>
      </p:bgPr>
    </p:bg>
    <p:spTree>
      <p:nvGrpSpPr>
        <p:cNvPr id="71" name="Shape 71"/>
        <p:cNvGrpSpPr/>
        <p:nvPr/>
      </p:nvGrpSpPr>
      <p:grpSpPr>
        <a:xfrm>
          <a:off x="0" y="0"/>
          <a:ext cx="0" cy="0"/>
          <a:chOff x="0" y="0"/>
          <a:chExt cx="0" cy="0"/>
        </a:xfrm>
      </p:grpSpPr>
      <p:sp>
        <p:nvSpPr>
          <p:cNvPr id="72" name="Google Shape;72;p13"/>
          <p:cNvSpPr txBox="1"/>
          <p:nvPr/>
        </p:nvSpPr>
        <p:spPr>
          <a:xfrm>
            <a:off x="11506202" y="6519009"/>
            <a:ext cx="385711" cy="2063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149404" y="85057"/>
            <a:ext cx="11865180" cy="6979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 name="Google Shape;24;p3"/>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600">
                <a:solidFill>
                  <a:srgbClr val="898D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Text">
  <p:cSld name="3_Title and Text">
    <p:spTree>
      <p:nvGrpSpPr>
        <p:cNvPr id="25" name="Shape 25"/>
        <p:cNvGrpSpPr/>
        <p:nvPr/>
      </p:nvGrpSpPr>
      <p:grpSpPr>
        <a:xfrm>
          <a:off x="0" y="0"/>
          <a:ext cx="0" cy="0"/>
          <a:chOff x="0" y="0"/>
          <a:chExt cx="0" cy="0"/>
        </a:xfrm>
      </p:grpSpPr>
      <p:sp>
        <p:nvSpPr>
          <p:cNvPr id="26" name="Google Shape;26;p4"/>
          <p:cNvSpPr txBox="1"/>
          <p:nvPr>
            <p:ph type="title"/>
          </p:nvPr>
        </p:nvSpPr>
        <p:spPr>
          <a:xfrm>
            <a:off x="149404" y="85057"/>
            <a:ext cx="11865180" cy="6979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614916" y="6419825"/>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124632" y="6411161"/>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p4"/>
          <p:cNvSpPr txBox="1"/>
          <p:nvPr>
            <p:ph idx="1" type="body"/>
          </p:nvPr>
        </p:nvSpPr>
        <p:spPr>
          <a:xfrm>
            <a:off x="622864" y="1072896"/>
            <a:ext cx="10971727" cy="509219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Font typeface="Noto Sans Symbols"/>
              <a:buChar char="⚫"/>
              <a:defRPr/>
            </a:lvl1pPr>
            <a:lvl2pPr indent="-365760" lvl="1" marL="914400" algn="l">
              <a:lnSpc>
                <a:spcPct val="90000"/>
              </a:lnSpc>
              <a:spcBef>
                <a:spcPts val="600"/>
              </a:spcBef>
              <a:spcAft>
                <a:spcPts val="0"/>
              </a:spcAft>
              <a:buSzPts val="2160"/>
              <a:buFont typeface="Noto Sans Symbols"/>
              <a:buChar char="🞅"/>
              <a:defRPr sz="2400"/>
            </a:lvl2pPr>
            <a:lvl3pPr indent="-381000" lvl="2" marL="1371600" algn="l">
              <a:lnSpc>
                <a:spcPct val="90000"/>
              </a:lnSpc>
              <a:spcBef>
                <a:spcPts val="600"/>
              </a:spcBef>
              <a:spcAft>
                <a:spcPts val="0"/>
              </a:spcAft>
              <a:buSzPts val="2400"/>
              <a:buChar char="•"/>
              <a:defRPr sz="2000"/>
            </a:lvl3pPr>
            <a:lvl4pPr indent="-355600" lvl="3" marL="1828800" algn="l">
              <a:lnSpc>
                <a:spcPct val="90000"/>
              </a:lnSpc>
              <a:spcBef>
                <a:spcPts val="600"/>
              </a:spcBef>
              <a:spcAft>
                <a:spcPts val="0"/>
              </a:spcAft>
              <a:buSzPts val="2000"/>
              <a:buChar char="•"/>
              <a:defRPr/>
            </a:lvl4pPr>
            <a:lvl5pPr indent="-355600" lvl="4" marL="2286000" algn="l">
              <a:lnSpc>
                <a:spcPct val="90000"/>
              </a:lnSpc>
              <a:spcBef>
                <a:spcPts val="600"/>
              </a:spcBef>
              <a:spcAft>
                <a:spcPts val="0"/>
              </a:spcAft>
              <a:buSzPts val="20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5"/>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2" name="Google Shape;32;p5"/>
          <p:cNvSpPr txBox="1"/>
          <p:nvPr>
            <p:ph type="title"/>
          </p:nvPr>
        </p:nvSpPr>
        <p:spPr>
          <a:xfrm>
            <a:off x="149404" y="85057"/>
            <a:ext cx="11865180" cy="6979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Open Sans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98D9A"/>
              </a:buClr>
              <a:buSzPts val="1400"/>
              <a:buFont typeface="Open Sans"/>
              <a:buNone/>
              <a:defRPr sz="1600">
                <a:solidFill>
                  <a:srgbClr val="898D9A"/>
                </a:solidFill>
              </a:defRPr>
            </a:lvl1pPr>
            <a:lvl2pPr lvl="1" algn="l">
              <a:lnSpc>
                <a:spcPct val="100000"/>
              </a:lnSpc>
              <a:spcBef>
                <a:spcPts val="0"/>
              </a:spcBef>
              <a:spcAft>
                <a:spcPts val="0"/>
              </a:spcAft>
              <a:buClr>
                <a:schemeClr val="dk1"/>
              </a:buClr>
              <a:buSzPts val="1400"/>
              <a:buFont typeface="Open Sans"/>
              <a:buNone/>
              <a:defRPr/>
            </a:lvl2pPr>
            <a:lvl3pPr lvl="2" algn="l">
              <a:lnSpc>
                <a:spcPct val="100000"/>
              </a:lnSpc>
              <a:spcBef>
                <a:spcPts val="0"/>
              </a:spcBef>
              <a:spcAft>
                <a:spcPts val="0"/>
              </a:spcAft>
              <a:buClr>
                <a:schemeClr val="dk1"/>
              </a:buClr>
              <a:buSzPts val="1400"/>
              <a:buFont typeface="Open Sans"/>
              <a:buNone/>
              <a:defRPr/>
            </a:lvl3pPr>
            <a:lvl4pPr lvl="3" algn="l">
              <a:lnSpc>
                <a:spcPct val="100000"/>
              </a:lnSpc>
              <a:spcBef>
                <a:spcPts val="0"/>
              </a:spcBef>
              <a:spcAft>
                <a:spcPts val="0"/>
              </a:spcAft>
              <a:buClr>
                <a:schemeClr val="dk1"/>
              </a:buClr>
              <a:buSzPts val="1400"/>
              <a:buFont typeface="Open Sans"/>
              <a:buNone/>
              <a:defRPr/>
            </a:lvl4pPr>
            <a:lvl5pPr lvl="4" algn="l">
              <a:lnSpc>
                <a:spcPct val="100000"/>
              </a:lnSpc>
              <a:spcBef>
                <a:spcPts val="0"/>
              </a:spcBef>
              <a:spcAft>
                <a:spcPts val="0"/>
              </a:spcAft>
              <a:buClr>
                <a:schemeClr val="dk1"/>
              </a:buClr>
              <a:buSzPts val="1400"/>
              <a:buFont typeface="Open Sans"/>
              <a:buNone/>
              <a:defRPr/>
            </a:lvl5pPr>
            <a:lvl6pPr lvl="5" algn="l">
              <a:lnSpc>
                <a:spcPct val="100000"/>
              </a:lnSpc>
              <a:spcBef>
                <a:spcPts val="0"/>
              </a:spcBef>
              <a:spcAft>
                <a:spcPts val="0"/>
              </a:spcAft>
              <a:buClr>
                <a:schemeClr val="dk1"/>
              </a:buClr>
              <a:buSzPts val="1400"/>
              <a:buFont typeface="Open Sans"/>
              <a:buNone/>
              <a:defRPr/>
            </a:lvl6pPr>
            <a:lvl7pPr lvl="6" algn="l">
              <a:lnSpc>
                <a:spcPct val="100000"/>
              </a:lnSpc>
              <a:spcBef>
                <a:spcPts val="0"/>
              </a:spcBef>
              <a:spcAft>
                <a:spcPts val="0"/>
              </a:spcAft>
              <a:buClr>
                <a:schemeClr val="dk1"/>
              </a:buClr>
              <a:buSzPts val="1400"/>
              <a:buFont typeface="Open Sans"/>
              <a:buNone/>
              <a:defRPr/>
            </a:lvl7pPr>
            <a:lvl8pPr lvl="7" algn="l">
              <a:lnSpc>
                <a:spcPct val="100000"/>
              </a:lnSpc>
              <a:spcBef>
                <a:spcPts val="0"/>
              </a:spcBef>
              <a:spcAft>
                <a:spcPts val="0"/>
              </a:spcAft>
              <a:buClr>
                <a:schemeClr val="dk1"/>
              </a:buClr>
              <a:buSzPts val="1400"/>
              <a:buFont typeface="Open Sans"/>
              <a:buNone/>
              <a:defRPr/>
            </a:lvl8pPr>
            <a:lvl9pPr lvl="8" algn="l">
              <a:lnSpc>
                <a:spcPct val="100000"/>
              </a:lnSpc>
              <a:spcBef>
                <a:spcPts val="0"/>
              </a:spcBef>
              <a:spcAft>
                <a:spcPts val="0"/>
              </a:spcAft>
              <a:buClr>
                <a:schemeClr val="dk1"/>
              </a:buClr>
              <a:buSzPts val="1400"/>
              <a:buFont typeface="Open Sans"/>
              <a:buNone/>
              <a:defRPr/>
            </a:lvl9pPr>
          </a:lstStyle>
          <a:p/>
        </p:txBody>
      </p:sp>
      <p:sp>
        <p:nvSpPr>
          <p:cNvPr id="34" name="Google Shape;34;p5"/>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lvl1pPr indent="-431800" lvl="0" marL="457200">
              <a:lnSpc>
                <a:spcPct val="100000"/>
              </a:lnSpc>
              <a:spcBef>
                <a:spcPts val="1000"/>
              </a:spcBef>
              <a:spcAft>
                <a:spcPts val="0"/>
              </a:spcAft>
              <a:buSzPts val="3200"/>
              <a:buChar char="•"/>
              <a:defRPr/>
            </a:lvl1pPr>
            <a:lvl2pPr indent="-406400" lvl="1" marL="914400">
              <a:lnSpc>
                <a:spcPct val="100000"/>
              </a:lnSpc>
              <a:spcBef>
                <a:spcPts val="1000"/>
              </a:spcBef>
              <a:spcAft>
                <a:spcPts val="0"/>
              </a:spcAft>
              <a:buSzPts val="2800"/>
              <a:buChar char="•"/>
              <a:defRPr/>
            </a:lvl2pPr>
            <a:lvl3pPr indent="-381000" lvl="2" marL="1371600">
              <a:lnSpc>
                <a:spcPct val="100000"/>
              </a:lnSpc>
              <a:spcBef>
                <a:spcPts val="1000"/>
              </a:spcBef>
              <a:spcAft>
                <a:spcPts val="0"/>
              </a:spcAft>
              <a:buSzPts val="2400"/>
              <a:buChar char="•"/>
              <a:defRPr/>
            </a:lvl3pPr>
            <a:lvl4pPr indent="-355600" lvl="3" marL="1828800">
              <a:lnSpc>
                <a:spcPct val="100000"/>
              </a:lnSpc>
              <a:spcBef>
                <a:spcPts val="1000"/>
              </a:spcBef>
              <a:spcAft>
                <a:spcPts val="0"/>
              </a:spcAft>
              <a:buSzPts val="2000"/>
              <a:buChar char="•"/>
              <a:defRPr/>
            </a:lvl4pPr>
            <a:lvl5pPr indent="-355600" lvl="4" marL="2286000">
              <a:lnSpc>
                <a:spcPct val="100000"/>
              </a:lnSpc>
              <a:spcBef>
                <a:spcPts val="1000"/>
              </a:spcBef>
              <a:spcAft>
                <a:spcPts val="0"/>
              </a:spcAft>
              <a:buSzPts val="2000"/>
              <a:buChar char="•"/>
              <a:defRPr/>
            </a:lvl5pPr>
            <a:lvl6pPr indent="-342900" lvl="5" marL="2743200">
              <a:lnSpc>
                <a:spcPct val="100000"/>
              </a:lnSpc>
              <a:spcBef>
                <a:spcPts val="1000"/>
              </a:spcBef>
              <a:spcAft>
                <a:spcPts val="0"/>
              </a:spcAft>
              <a:buSzPts val="1800"/>
              <a:buChar char="•"/>
              <a:defRPr/>
            </a:lvl6pPr>
            <a:lvl7pPr indent="-342900" lvl="6" marL="3200400">
              <a:lnSpc>
                <a:spcPct val="100000"/>
              </a:lnSpc>
              <a:spcBef>
                <a:spcPts val="1000"/>
              </a:spcBef>
              <a:spcAft>
                <a:spcPts val="0"/>
              </a:spcAft>
              <a:buSzPts val="1800"/>
              <a:buChar char="•"/>
              <a:defRPr/>
            </a:lvl7pPr>
            <a:lvl8pPr indent="-342900" lvl="7" marL="3657600">
              <a:lnSpc>
                <a:spcPct val="100000"/>
              </a:lnSpc>
              <a:spcBef>
                <a:spcPts val="1000"/>
              </a:spcBef>
              <a:spcAft>
                <a:spcPts val="0"/>
              </a:spcAft>
              <a:buSzPts val="1800"/>
              <a:buChar char="•"/>
              <a:defRPr/>
            </a:lvl8pPr>
            <a:lvl9pPr indent="-342900" lvl="8" marL="4114800">
              <a:lnSpc>
                <a:spcPct val="100000"/>
              </a:lnSpc>
              <a:spcBef>
                <a:spcPts val="1000"/>
              </a:spcBef>
              <a:spcAft>
                <a:spcPts val="10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35" name="Shape 35"/>
        <p:cNvGrpSpPr/>
        <p:nvPr/>
      </p:nvGrpSpPr>
      <p:grpSpPr>
        <a:xfrm>
          <a:off x="0" y="0"/>
          <a:ext cx="0" cy="0"/>
          <a:chOff x="0" y="0"/>
          <a:chExt cx="0" cy="0"/>
        </a:xfrm>
      </p:grpSpPr>
      <p:sp>
        <p:nvSpPr>
          <p:cNvPr id="36" name="Google Shape;36;p6"/>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7" name="Google Shape;37;p6"/>
          <p:cNvSpPr txBox="1"/>
          <p:nvPr>
            <p:ph type="title"/>
          </p:nvPr>
        </p:nvSpPr>
        <p:spPr>
          <a:xfrm>
            <a:off x="149404" y="85057"/>
            <a:ext cx="11865180" cy="69792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SemiBold"/>
              <a:buNone/>
              <a:defRPr sz="4000">
                <a:solidFill>
                  <a:schemeClr val="dk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600">
                <a:solidFill>
                  <a:srgbClr val="898D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149404" y="1052623"/>
            <a:ext cx="11865180" cy="527374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lvl1pPr indent="-431800" lvl="0" marL="457200" algn="l">
              <a:lnSpc>
                <a:spcPct val="90000"/>
              </a:lnSpc>
              <a:spcBef>
                <a:spcPts val="1800"/>
              </a:spcBef>
              <a:spcAft>
                <a:spcPts val="0"/>
              </a:spcAft>
              <a:buClr>
                <a:schemeClr val="dk1"/>
              </a:buClr>
              <a:buSzPts val="3200"/>
              <a:buChar char="•"/>
              <a:defRPr>
                <a:solidFill>
                  <a:schemeClr val="dk1"/>
                </a:solidFill>
                <a:latin typeface="Open Sans"/>
                <a:ea typeface="Open Sans"/>
                <a:cs typeface="Open Sans"/>
                <a:sym typeface="Open Sans"/>
              </a:defRPr>
            </a:lvl1pPr>
            <a:lvl2pPr indent="-406400" lvl="1" marL="914400" algn="l">
              <a:lnSpc>
                <a:spcPct val="90000"/>
              </a:lnSpc>
              <a:spcBef>
                <a:spcPts val="600"/>
              </a:spcBef>
              <a:spcAft>
                <a:spcPts val="0"/>
              </a:spcAft>
              <a:buClr>
                <a:schemeClr val="dk1"/>
              </a:buClr>
              <a:buSzPts val="2800"/>
              <a:buFont typeface="Courier New"/>
              <a:buChar char="o"/>
              <a:defRPr sz="2800">
                <a:solidFill>
                  <a:schemeClr val="dk1"/>
                </a:solidFill>
                <a:latin typeface="Open Sans"/>
                <a:ea typeface="Open Sans"/>
                <a:cs typeface="Open Sans"/>
                <a:sym typeface="Open Sans"/>
              </a:defRPr>
            </a:lvl2pPr>
            <a:lvl3pPr indent="-381000" lvl="2" marL="1371600" algn="l">
              <a:lnSpc>
                <a:spcPct val="90000"/>
              </a:lnSpc>
              <a:spcBef>
                <a:spcPts val="60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3pPr>
            <a:lvl4pPr indent="-381000" lvl="3" marL="1828800" algn="l">
              <a:lnSpc>
                <a:spcPct val="90000"/>
              </a:lnSpc>
              <a:spcBef>
                <a:spcPts val="600"/>
              </a:spcBef>
              <a:spcAft>
                <a:spcPts val="0"/>
              </a:spcAft>
              <a:buClr>
                <a:schemeClr val="dk1"/>
              </a:buClr>
              <a:buSzPts val="2400"/>
              <a:buChar char="•"/>
              <a:defRPr sz="2400">
                <a:solidFill>
                  <a:schemeClr val="dk1"/>
                </a:solidFill>
                <a:latin typeface="Open Sans"/>
                <a:ea typeface="Open Sans"/>
                <a:cs typeface="Open Sans"/>
                <a:sym typeface="Open Sans"/>
              </a:defRPr>
            </a:lvl4pPr>
            <a:lvl5pPr indent="-381000" lvl="4" marL="2286000" algn="l">
              <a:lnSpc>
                <a:spcPct val="90000"/>
              </a:lnSpc>
              <a:spcBef>
                <a:spcPts val="60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e">
  <p:cSld name="Segue">
    <p:spTree>
      <p:nvGrpSpPr>
        <p:cNvPr id="40"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b="0" l="0" r="0" t="0"/>
          <a:stretch/>
        </p:blipFill>
        <p:spPr>
          <a:xfrm>
            <a:off x="-1" y="-47289"/>
            <a:ext cx="12192001" cy="6859677"/>
          </a:xfrm>
          <a:prstGeom prst="rect">
            <a:avLst/>
          </a:prstGeom>
          <a:noFill/>
          <a:ln>
            <a:noFill/>
          </a:ln>
        </p:spPr>
      </p:pic>
      <p:sp>
        <p:nvSpPr>
          <p:cNvPr id="42" name="Google Shape;42;p7"/>
          <p:cNvSpPr txBox="1"/>
          <p:nvPr>
            <p:ph idx="1" type="body"/>
          </p:nvPr>
        </p:nvSpPr>
        <p:spPr>
          <a:xfrm>
            <a:off x="238307" y="2189072"/>
            <a:ext cx="7233528" cy="1219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lt1"/>
              </a:buClr>
              <a:buSzPts val="2800"/>
              <a:buNone/>
              <a:defRPr sz="3733">
                <a:solidFill>
                  <a:schemeClr val="lt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480"/>
              </a:spcBef>
              <a:spcAft>
                <a:spcPts val="0"/>
              </a:spcAft>
              <a:buClr>
                <a:schemeClr val="dk1"/>
              </a:buClr>
              <a:buSzPts val="1800"/>
              <a:buChar char="•"/>
              <a:defRPr/>
            </a:lvl3pPr>
            <a:lvl4pPr indent="-342900" lvl="3" marL="1828800" algn="l">
              <a:lnSpc>
                <a:spcPct val="90000"/>
              </a:lnSpc>
              <a:spcBef>
                <a:spcPts val="480"/>
              </a:spcBef>
              <a:spcAft>
                <a:spcPts val="0"/>
              </a:spcAft>
              <a:buClr>
                <a:schemeClr val="dk1"/>
              </a:buClr>
              <a:buSzPts val="1800"/>
              <a:buChar char="–"/>
              <a:defRPr/>
            </a:lvl4pPr>
            <a:lvl5pPr indent="-342900" lvl="4" marL="2286000" algn="l">
              <a:lnSpc>
                <a:spcPct val="90000"/>
              </a:lnSpc>
              <a:spcBef>
                <a:spcPts val="480"/>
              </a:spcBef>
              <a:spcAft>
                <a:spcPts val="0"/>
              </a:spcAft>
              <a:buClr>
                <a:schemeClr val="dk1"/>
              </a:buClr>
              <a:buSzPts val="1800"/>
              <a:buChar char="»"/>
              <a:defRPr/>
            </a:lvl5pPr>
            <a:lvl6pPr indent="-342900" lvl="5" marL="2743200" algn="l">
              <a:lnSpc>
                <a:spcPct val="90000"/>
              </a:lnSpc>
              <a:spcBef>
                <a:spcPts val="480"/>
              </a:spcBef>
              <a:spcAft>
                <a:spcPts val="0"/>
              </a:spcAft>
              <a:buClr>
                <a:schemeClr val="dk1"/>
              </a:buClr>
              <a:buSzPts val="1800"/>
              <a:buChar char="•"/>
              <a:defRPr/>
            </a:lvl6pPr>
            <a:lvl7pPr indent="-342900" lvl="6" marL="3200400" algn="l">
              <a:lnSpc>
                <a:spcPct val="90000"/>
              </a:lnSpc>
              <a:spcBef>
                <a:spcPts val="480"/>
              </a:spcBef>
              <a:spcAft>
                <a:spcPts val="0"/>
              </a:spcAft>
              <a:buClr>
                <a:schemeClr val="dk1"/>
              </a:buClr>
              <a:buSzPts val="1800"/>
              <a:buChar char="•"/>
              <a:defRPr/>
            </a:lvl7pPr>
            <a:lvl8pPr indent="-342900" lvl="7" marL="3657600" algn="l">
              <a:lnSpc>
                <a:spcPct val="90000"/>
              </a:lnSpc>
              <a:spcBef>
                <a:spcPts val="480"/>
              </a:spcBef>
              <a:spcAft>
                <a:spcPts val="0"/>
              </a:spcAft>
              <a:buClr>
                <a:schemeClr val="dk1"/>
              </a:buClr>
              <a:buSzPts val="1800"/>
              <a:buChar char="•"/>
              <a:defRPr/>
            </a:lvl8pPr>
            <a:lvl9pPr indent="-342900" lvl="8" marL="4114800" algn="l">
              <a:lnSpc>
                <a:spcPct val="90000"/>
              </a:lnSpc>
              <a:spcBef>
                <a:spcPts val="48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43" name="Shape 43"/>
        <p:cNvGrpSpPr/>
        <p:nvPr/>
      </p:nvGrpSpPr>
      <p:grpSpPr>
        <a:xfrm>
          <a:off x="0" y="0"/>
          <a:ext cx="0" cy="0"/>
          <a:chOff x="0" y="0"/>
          <a:chExt cx="0" cy="0"/>
        </a:xfrm>
      </p:grpSpPr>
      <p:sp>
        <p:nvSpPr>
          <p:cNvPr id="44" name="Google Shape;44;p8"/>
          <p:cNvSpPr txBox="1"/>
          <p:nvPr>
            <p:ph idx="12" type="sldNum"/>
          </p:nvPr>
        </p:nvSpPr>
        <p:spPr>
          <a:xfrm>
            <a:off x="124632" y="6459009"/>
            <a:ext cx="436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5" name="Google Shape;45;p8"/>
          <p:cNvSpPr txBox="1"/>
          <p:nvPr>
            <p:ph type="title"/>
          </p:nvPr>
        </p:nvSpPr>
        <p:spPr>
          <a:xfrm>
            <a:off x="149404" y="85057"/>
            <a:ext cx="11865200" cy="698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000"/>
              <a:buFont typeface="Open Sans SemiBold"/>
              <a:buNone/>
              <a:defRPr sz="4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8"/>
          <p:cNvSpPr txBox="1"/>
          <p:nvPr>
            <p:ph idx="11" type="ftr"/>
          </p:nvPr>
        </p:nvSpPr>
        <p:spPr>
          <a:xfrm>
            <a:off x="614916" y="6467673"/>
            <a:ext cx="41148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98D9A"/>
              </a:buClr>
              <a:buSzPts val="1100"/>
              <a:buFont typeface="Open Sans"/>
              <a:buNone/>
              <a:defRPr sz="1600">
                <a:solidFill>
                  <a:srgbClr val="898D9A"/>
                </a:solidFill>
              </a:defRPr>
            </a:lvl1pPr>
            <a:lvl2pPr lvl="1" algn="l">
              <a:lnSpc>
                <a:spcPct val="100000"/>
              </a:lnSpc>
              <a:spcBef>
                <a:spcPts val="0"/>
              </a:spcBef>
              <a:spcAft>
                <a:spcPts val="0"/>
              </a:spcAft>
              <a:buClr>
                <a:schemeClr val="dk1"/>
              </a:buClr>
              <a:buSzPts val="1100"/>
              <a:buFont typeface="Open Sans"/>
              <a:buNone/>
              <a:defRPr sz="1467"/>
            </a:lvl2pPr>
            <a:lvl3pPr lvl="2" algn="l">
              <a:lnSpc>
                <a:spcPct val="100000"/>
              </a:lnSpc>
              <a:spcBef>
                <a:spcPts val="0"/>
              </a:spcBef>
              <a:spcAft>
                <a:spcPts val="0"/>
              </a:spcAft>
              <a:buClr>
                <a:schemeClr val="dk1"/>
              </a:buClr>
              <a:buSzPts val="1100"/>
              <a:buFont typeface="Open Sans"/>
              <a:buNone/>
              <a:defRPr sz="1467"/>
            </a:lvl3pPr>
            <a:lvl4pPr lvl="3" algn="l">
              <a:lnSpc>
                <a:spcPct val="100000"/>
              </a:lnSpc>
              <a:spcBef>
                <a:spcPts val="0"/>
              </a:spcBef>
              <a:spcAft>
                <a:spcPts val="0"/>
              </a:spcAft>
              <a:buClr>
                <a:schemeClr val="dk1"/>
              </a:buClr>
              <a:buSzPts val="1100"/>
              <a:buFont typeface="Open Sans"/>
              <a:buNone/>
              <a:defRPr sz="1467"/>
            </a:lvl4pPr>
            <a:lvl5pPr lvl="4" algn="l">
              <a:lnSpc>
                <a:spcPct val="100000"/>
              </a:lnSpc>
              <a:spcBef>
                <a:spcPts val="0"/>
              </a:spcBef>
              <a:spcAft>
                <a:spcPts val="0"/>
              </a:spcAft>
              <a:buClr>
                <a:schemeClr val="dk1"/>
              </a:buClr>
              <a:buSzPts val="1100"/>
              <a:buFont typeface="Open Sans"/>
              <a:buNone/>
              <a:defRPr sz="1467"/>
            </a:lvl5pPr>
            <a:lvl6pPr lvl="5" algn="l">
              <a:lnSpc>
                <a:spcPct val="100000"/>
              </a:lnSpc>
              <a:spcBef>
                <a:spcPts val="0"/>
              </a:spcBef>
              <a:spcAft>
                <a:spcPts val="0"/>
              </a:spcAft>
              <a:buClr>
                <a:schemeClr val="dk1"/>
              </a:buClr>
              <a:buSzPts val="1100"/>
              <a:buFont typeface="Open Sans"/>
              <a:buNone/>
              <a:defRPr sz="1467"/>
            </a:lvl6pPr>
            <a:lvl7pPr lvl="6" algn="l">
              <a:lnSpc>
                <a:spcPct val="100000"/>
              </a:lnSpc>
              <a:spcBef>
                <a:spcPts val="0"/>
              </a:spcBef>
              <a:spcAft>
                <a:spcPts val="0"/>
              </a:spcAft>
              <a:buClr>
                <a:schemeClr val="dk1"/>
              </a:buClr>
              <a:buSzPts val="1100"/>
              <a:buFont typeface="Open Sans"/>
              <a:buNone/>
              <a:defRPr sz="1467"/>
            </a:lvl7pPr>
            <a:lvl8pPr lvl="7" algn="l">
              <a:lnSpc>
                <a:spcPct val="100000"/>
              </a:lnSpc>
              <a:spcBef>
                <a:spcPts val="0"/>
              </a:spcBef>
              <a:spcAft>
                <a:spcPts val="0"/>
              </a:spcAft>
              <a:buClr>
                <a:schemeClr val="dk1"/>
              </a:buClr>
              <a:buSzPts val="1100"/>
              <a:buFont typeface="Open Sans"/>
              <a:buNone/>
              <a:defRPr sz="1467"/>
            </a:lvl8pPr>
            <a:lvl9pPr lvl="8" algn="l">
              <a:lnSpc>
                <a:spcPct val="100000"/>
              </a:lnSpc>
              <a:spcBef>
                <a:spcPts val="0"/>
              </a:spcBef>
              <a:spcAft>
                <a:spcPts val="0"/>
              </a:spcAft>
              <a:buClr>
                <a:schemeClr val="dk1"/>
              </a:buClr>
              <a:buSzPts val="1100"/>
              <a:buFont typeface="Open Sans"/>
              <a:buNone/>
              <a:defRPr sz="1467"/>
            </a:lvl9pPr>
          </a:lstStyle>
          <a:p/>
        </p:txBody>
      </p:sp>
      <p:sp>
        <p:nvSpPr>
          <p:cNvPr id="47" name="Google Shape;47;p8"/>
          <p:cNvSpPr txBox="1"/>
          <p:nvPr>
            <p:ph idx="1" type="body"/>
          </p:nvPr>
        </p:nvSpPr>
        <p:spPr>
          <a:xfrm>
            <a:off x="149404" y="1052623"/>
            <a:ext cx="11865200" cy="52736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1867"/>
              </a:spcBef>
              <a:spcAft>
                <a:spcPts val="0"/>
              </a:spcAft>
              <a:buClr>
                <a:schemeClr val="lt1"/>
              </a:buClr>
              <a:buSzPts val="2400"/>
              <a:buChar char="•"/>
              <a:defRPr/>
            </a:lvl1pPr>
            <a:lvl2pPr indent="-361950" lvl="1" marL="914400" algn="l">
              <a:lnSpc>
                <a:spcPct val="90000"/>
              </a:lnSpc>
              <a:spcBef>
                <a:spcPts val="667"/>
              </a:spcBef>
              <a:spcAft>
                <a:spcPts val="0"/>
              </a:spcAft>
              <a:buClr>
                <a:schemeClr val="lt1"/>
              </a:buClr>
              <a:buSzPts val="2100"/>
              <a:buFont typeface="Courier New"/>
              <a:buChar char="o"/>
              <a:defRPr sz="2800"/>
            </a:lvl2pPr>
            <a:lvl3pPr indent="-342900" lvl="2" marL="1371600" algn="l">
              <a:lnSpc>
                <a:spcPct val="90000"/>
              </a:lnSpc>
              <a:spcBef>
                <a:spcPts val="667"/>
              </a:spcBef>
              <a:spcAft>
                <a:spcPts val="0"/>
              </a:spcAft>
              <a:buClr>
                <a:schemeClr val="lt1"/>
              </a:buClr>
              <a:buSzPts val="1800"/>
              <a:buFont typeface="Open Sans"/>
              <a:buChar char="–"/>
              <a:defRPr sz="2400"/>
            </a:lvl3pPr>
            <a:lvl4pPr indent="-342900" lvl="3" marL="1828800" algn="l">
              <a:lnSpc>
                <a:spcPct val="90000"/>
              </a:lnSpc>
              <a:spcBef>
                <a:spcPts val="667"/>
              </a:spcBef>
              <a:spcAft>
                <a:spcPts val="0"/>
              </a:spcAft>
              <a:buClr>
                <a:schemeClr val="lt1"/>
              </a:buClr>
              <a:buSzPts val="1800"/>
              <a:buChar char="•"/>
              <a:defRPr sz="2400"/>
            </a:lvl4pPr>
            <a:lvl5pPr indent="-342900" lvl="4" marL="2286000" algn="l">
              <a:lnSpc>
                <a:spcPct val="90000"/>
              </a:lnSpc>
              <a:spcBef>
                <a:spcPts val="667"/>
              </a:spcBef>
              <a:spcAft>
                <a:spcPts val="0"/>
              </a:spcAft>
              <a:buClr>
                <a:schemeClr val="lt1"/>
              </a:buClr>
              <a:buSzPts val="1800"/>
              <a:buFont typeface="Open Sans"/>
              <a:buChar char="·"/>
              <a:defRPr sz="2400"/>
            </a:lvl5pPr>
            <a:lvl6pPr indent="-317500" lvl="5" marL="2743200" algn="l">
              <a:lnSpc>
                <a:spcPct val="90000"/>
              </a:lnSpc>
              <a:spcBef>
                <a:spcPts val="667"/>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howMasterSp="0">
  <p:cSld name="End">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0" l="0" r="0" t="0"/>
          <a:stretch/>
        </p:blipFill>
        <p:spPr>
          <a:xfrm>
            <a:off x="1488" y="0"/>
            <a:ext cx="12189023" cy="6858000"/>
          </a:xfrm>
          <a:prstGeom prst="rect">
            <a:avLst/>
          </a:prstGeom>
          <a:noFill/>
          <a:ln>
            <a:noFill/>
          </a:ln>
        </p:spPr>
      </p:pic>
      <p:sp>
        <p:nvSpPr>
          <p:cNvPr id="50" name="Google Shape;50;p9"/>
          <p:cNvSpPr txBox="1"/>
          <p:nvPr>
            <p:ph idx="1" type="body"/>
          </p:nvPr>
        </p:nvSpPr>
        <p:spPr>
          <a:xfrm>
            <a:off x="146227" y="1708392"/>
            <a:ext cx="6900201" cy="9642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lt1"/>
              </a:buClr>
              <a:buSzPts val="4800"/>
              <a:buNone/>
              <a:defRPr sz="4800">
                <a:solidFill>
                  <a:schemeClr val="lt1"/>
                </a:solidFill>
                <a:latin typeface="Open Sans SemiBold"/>
                <a:ea typeface="Open Sans SemiBold"/>
                <a:cs typeface="Open Sans SemiBold"/>
                <a:sym typeface="Open Sans SemiBold"/>
              </a:defRPr>
            </a:lvl1pPr>
            <a:lvl2pPr indent="-228600" lvl="1" marL="914400" algn="l">
              <a:lnSpc>
                <a:spcPct val="90000"/>
              </a:lnSpc>
              <a:spcBef>
                <a:spcPts val="600"/>
              </a:spcBef>
              <a:spcAft>
                <a:spcPts val="0"/>
              </a:spcAft>
              <a:buClr>
                <a:schemeClr val="lt1"/>
              </a:buClr>
              <a:buSzPts val="4800"/>
              <a:buNone/>
              <a:defRPr sz="4800">
                <a:solidFill>
                  <a:schemeClr val="lt1"/>
                </a:solidFill>
                <a:latin typeface="Open Sans SemiBold"/>
                <a:ea typeface="Open Sans SemiBold"/>
                <a:cs typeface="Open Sans SemiBold"/>
                <a:sym typeface="Open Sans SemiBold"/>
              </a:defRPr>
            </a:lvl2pPr>
            <a:lvl3pPr indent="-228600" lvl="2" marL="1371600" algn="l">
              <a:lnSpc>
                <a:spcPct val="90000"/>
              </a:lnSpc>
              <a:spcBef>
                <a:spcPts val="600"/>
              </a:spcBef>
              <a:spcAft>
                <a:spcPts val="0"/>
              </a:spcAft>
              <a:buClr>
                <a:schemeClr val="lt1"/>
              </a:buClr>
              <a:buSzPts val="4800"/>
              <a:buNone/>
              <a:defRPr sz="4800">
                <a:solidFill>
                  <a:schemeClr val="lt1"/>
                </a:solidFill>
                <a:latin typeface="Open Sans SemiBold"/>
                <a:ea typeface="Open Sans SemiBold"/>
                <a:cs typeface="Open Sans SemiBold"/>
                <a:sym typeface="Open Sans SemiBold"/>
              </a:defRPr>
            </a:lvl3pPr>
            <a:lvl4pPr indent="-228600" lvl="3" marL="1828800" algn="l">
              <a:lnSpc>
                <a:spcPct val="90000"/>
              </a:lnSpc>
              <a:spcBef>
                <a:spcPts val="600"/>
              </a:spcBef>
              <a:spcAft>
                <a:spcPts val="0"/>
              </a:spcAft>
              <a:buClr>
                <a:schemeClr val="lt1"/>
              </a:buClr>
              <a:buSzPts val="4800"/>
              <a:buNone/>
              <a:defRPr sz="4800">
                <a:solidFill>
                  <a:schemeClr val="lt1"/>
                </a:solidFill>
                <a:latin typeface="Open Sans SemiBold"/>
                <a:ea typeface="Open Sans SemiBold"/>
                <a:cs typeface="Open Sans SemiBold"/>
                <a:sym typeface="Open Sans SemiBold"/>
              </a:defRPr>
            </a:lvl4pPr>
            <a:lvl5pPr indent="-228600" lvl="4" marL="2286000" algn="l">
              <a:lnSpc>
                <a:spcPct val="90000"/>
              </a:lnSpc>
              <a:spcBef>
                <a:spcPts val="600"/>
              </a:spcBef>
              <a:spcAft>
                <a:spcPts val="0"/>
              </a:spcAft>
              <a:buClr>
                <a:schemeClr val="lt1"/>
              </a:buClr>
              <a:buSzPts val="4800"/>
              <a:buNone/>
              <a:defRPr sz="4800">
                <a:solidFill>
                  <a:schemeClr val="lt1"/>
                </a:solidFill>
                <a:latin typeface="Open Sans SemiBold"/>
                <a:ea typeface="Open Sans SemiBold"/>
                <a:cs typeface="Open Sans SemiBold"/>
                <a:sym typeface="Open Sans SemiBold"/>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9"/>
          <p:cNvSpPr txBox="1"/>
          <p:nvPr>
            <p:ph idx="2" type="body"/>
          </p:nvPr>
        </p:nvSpPr>
        <p:spPr>
          <a:xfrm>
            <a:off x="162176" y="2990601"/>
            <a:ext cx="688425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lt1"/>
              </a:buClr>
              <a:buSzPts val="3200"/>
              <a:buNone/>
              <a:defRPr>
                <a:solidFill>
                  <a:schemeClr val="lt1"/>
                </a:solidFil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9"/>
          <p:cNvPicPr preferRelativeResize="0"/>
          <p:nvPr/>
        </p:nvPicPr>
        <p:blipFill rotWithShape="1">
          <a:blip r:embed="rId3">
            <a:alphaModFix/>
          </a:blip>
          <a:srcRect b="0" l="0" r="0" t="0"/>
          <a:stretch/>
        </p:blipFill>
        <p:spPr>
          <a:xfrm>
            <a:off x="9592103" y="3853317"/>
            <a:ext cx="2004375" cy="16886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0"/>
          <p:cNvSpPr txBox="1"/>
          <p:nvPr>
            <p:ph type="title"/>
          </p:nvPr>
        </p:nvSpPr>
        <p:spPr>
          <a:xfrm>
            <a:off x="831850" y="1709738"/>
            <a:ext cx="10515600" cy="285273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Open Sans SemiBold"/>
              <a:buNone/>
              <a:defRPr sz="5400">
                <a:solidFill>
                  <a:schemeClr val="dk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 type="body"/>
          </p:nvPr>
        </p:nvSpPr>
        <p:spPr>
          <a:xfrm>
            <a:off x="887820" y="4821865"/>
            <a:ext cx="10459630" cy="126778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rgbClr val="898D9A"/>
              </a:buClr>
              <a:buSzPts val="2400"/>
              <a:buNone/>
              <a:defRPr sz="2400">
                <a:solidFill>
                  <a:srgbClr val="898D9A"/>
                </a:solidFill>
                <a:latin typeface="Open Sans"/>
                <a:ea typeface="Open Sans"/>
                <a:cs typeface="Open Sans"/>
                <a:sym typeface="Open Sans"/>
              </a:defRPr>
            </a:lvl1pPr>
            <a:lvl2pPr indent="-228600" lvl="1" marL="914400" algn="l">
              <a:lnSpc>
                <a:spcPct val="90000"/>
              </a:lnSpc>
              <a:spcBef>
                <a:spcPts val="600"/>
              </a:spcBef>
              <a:spcAft>
                <a:spcPts val="0"/>
              </a:spcAft>
              <a:buClr>
                <a:srgbClr val="898D9A"/>
              </a:buClr>
              <a:buSzPts val="2000"/>
              <a:buNone/>
              <a:defRPr sz="2000">
                <a:solidFill>
                  <a:srgbClr val="898D9A"/>
                </a:solidFill>
                <a:latin typeface="Open Sans"/>
                <a:ea typeface="Open Sans"/>
                <a:cs typeface="Open Sans"/>
                <a:sym typeface="Open Sans"/>
              </a:defRPr>
            </a:lvl2pPr>
            <a:lvl3pPr indent="-228600" lvl="2" marL="1371600" algn="l">
              <a:lnSpc>
                <a:spcPct val="90000"/>
              </a:lnSpc>
              <a:spcBef>
                <a:spcPts val="600"/>
              </a:spcBef>
              <a:spcAft>
                <a:spcPts val="0"/>
              </a:spcAft>
              <a:buClr>
                <a:srgbClr val="898D9A"/>
              </a:buClr>
              <a:buSzPts val="1800"/>
              <a:buNone/>
              <a:defRPr sz="1800">
                <a:solidFill>
                  <a:srgbClr val="898D9A"/>
                </a:solidFill>
                <a:latin typeface="Open Sans"/>
                <a:ea typeface="Open Sans"/>
                <a:cs typeface="Open Sans"/>
                <a:sym typeface="Open Sans"/>
              </a:defRPr>
            </a:lvl3pPr>
            <a:lvl4pPr indent="-228600" lvl="3" marL="1828800" algn="l">
              <a:lnSpc>
                <a:spcPct val="90000"/>
              </a:lnSpc>
              <a:spcBef>
                <a:spcPts val="600"/>
              </a:spcBef>
              <a:spcAft>
                <a:spcPts val="0"/>
              </a:spcAft>
              <a:buClr>
                <a:srgbClr val="898D9A"/>
              </a:buClr>
              <a:buSzPts val="1600"/>
              <a:buNone/>
              <a:defRPr sz="1600">
                <a:solidFill>
                  <a:srgbClr val="898D9A"/>
                </a:solidFill>
                <a:latin typeface="Open Sans"/>
                <a:ea typeface="Open Sans"/>
                <a:cs typeface="Open Sans"/>
                <a:sym typeface="Open Sans"/>
              </a:defRPr>
            </a:lvl4pPr>
            <a:lvl5pPr indent="-228600" lvl="4" marL="2286000" algn="l">
              <a:lnSpc>
                <a:spcPct val="90000"/>
              </a:lnSpc>
              <a:spcBef>
                <a:spcPts val="600"/>
              </a:spcBef>
              <a:spcAft>
                <a:spcPts val="0"/>
              </a:spcAft>
              <a:buClr>
                <a:srgbClr val="898D9A"/>
              </a:buClr>
              <a:buSzPts val="1600"/>
              <a:buNone/>
              <a:defRPr sz="1600">
                <a:solidFill>
                  <a:srgbClr val="898D9A"/>
                </a:solidFill>
                <a:latin typeface="Open Sans"/>
                <a:ea typeface="Open Sans"/>
                <a:cs typeface="Open Sans"/>
                <a:sym typeface="Open Sans"/>
              </a:defRPr>
            </a:lvl5pPr>
            <a:lvl6pPr indent="-228600" lvl="5" marL="2743200" algn="l">
              <a:lnSpc>
                <a:spcPct val="90000"/>
              </a:lnSpc>
              <a:spcBef>
                <a:spcPts val="600"/>
              </a:spcBef>
              <a:spcAft>
                <a:spcPts val="0"/>
              </a:spcAft>
              <a:buClr>
                <a:srgbClr val="898D9A"/>
              </a:buClr>
              <a:buSzPts val="1600"/>
              <a:buNone/>
              <a:defRPr sz="1600">
                <a:solidFill>
                  <a:srgbClr val="898D9A"/>
                </a:solidFill>
                <a:latin typeface="Open Sans"/>
                <a:ea typeface="Open Sans"/>
                <a:cs typeface="Open Sans"/>
                <a:sym typeface="Open Sans"/>
              </a:defRPr>
            </a:lvl6pPr>
            <a:lvl7pPr indent="-228600" lvl="6" marL="3200400" algn="l">
              <a:lnSpc>
                <a:spcPct val="90000"/>
              </a:lnSpc>
              <a:spcBef>
                <a:spcPts val="500"/>
              </a:spcBef>
              <a:spcAft>
                <a:spcPts val="0"/>
              </a:spcAft>
              <a:buClr>
                <a:srgbClr val="898D9A"/>
              </a:buClr>
              <a:buSzPts val="1600"/>
              <a:buNone/>
              <a:defRPr sz="1600">
                <a:solidFill>
                  <a:srgbClr val="898D9A"/>
                </a:solidFill>
                <a:latin typeface="Open Sans"/>
                <a:ea typeface="Open Sans"/>
                <a:cs typeface="Open Sans"/>
                <a:sym typeface="Open Sans"/>
              </a:defRPr>
            </a:lvl7pPr>
            <a:lvl8pPr indent="-228600" lvl="7" marL="3657600" algn="l">
              <a:lnSpc>
                <a:spcPct val="90000"/>
              </a:lnSpc>
              <a:spcBef>
                <a:spcPts val="500"/>
              </a:spcBef>
              <a:spcAft>
                <a:spcPts val="0"/>
              </a:spcAft>
              <a:buClr>
                <a:srgbClr val="898D9A"/>
              </a:buClr>
              <a:buSzPts val="1600"/>
              <a:buNone/>
              <a:defRPr sz="1600">
                <a:solidFill>
                  <a:srgbClr val="898D9A"/>
                </a:solidFill>
                <a:latin typeface="Open Sans"/>
                <a:ea typeface="Open Sans"/>
                <a:cs typeface="Open Sans"/>
                <a:sym typeface="Open Sans"/>
              </a:defRPr>
            </a:lvl8pPr>
            <a:lvl9pPr indent="-228600" lvl="8" marL="4114800" algn="l">
              <a:lnSpc>
                <a:spcPct val="90000"/>
              </a:lnSpc>
              <a:spcBef>
                <a:spcPts val="500"/>
              </a:spcBef>
              <a:spcAft>
                <a:spcPts val="0"/>
              </a:spcAft>
              <a:buClr>
                <a:srgbClr val="898D9A"/>
              </a:buClr>
              <a:buSzPts val="1600"/>
              <a:buNone/>
              <a:defRPr sz="1600">
                <a:solidFill>
                  <a:srgbClr val="898D9A"/>
                </a:solidFill>
                <a:latin typeface="Open Sans"/>
                <a:ea typeface="Open Sans"/>
                <a:cs typeface="Open Sans"/>
                <a:sym typeface="Open Sans"/>
              </a:defRPr>
            </a:lvl9pPr>
          </a:lstStyle>
          <a:p/>
        </p:txBody>
      </p:sp>
      <p:sp>
        <p:nvSpPr>
          <p:cNvPr id="56" name="Google Shape;56;p10"/>
          <p:cNvSpPr txBox="1"/>
          <p:nvPr>
            <p:ph idx="12" type="sldNum"/>
          </p:nvPr>
        </p:nvSpPr>
        <p:spPr>
          <a:xfrm>
            <a:off x="124632" y="6459009"/>
            <a:ext cx="435762"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7" name="Google Shape;57;p10"/>
          <p:cNvSpPr txBox="1"/>
          <p:nvPr>
            <p:ph idx="11" type="ftr"/>
          </p:nvPr>
        </p:nvSpPr>
        <p:spPr>
          <a:xfrm>
            <a:off x="614916" y="6467673"/>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600">
                <a:solidFill>
                  <a:srgbClr val="898D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49404" y="85057"/>
            <a:ext cx="11865180" cy="6979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Open Sans SemiBold"/>
              <a:buNone/>
              <a:defRPr b="1" i="0" sz="40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24503" y="1041991"/>
            <a:ext cx="11890080" cy="5360674"/>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80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90000"/>
              </a:lnSpc>
              <a:spcBef>
                <a:spcPts val="6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 name="Google Shape;12;p1"/>
          <p:cNvSpPr txBox="1"/>
          <p:nvPr>
            <p:ph idx="11" type="ftr"/>
          </p:nvPr>
        </p:nvSpPr>
        <p:spPr>
          <a:xfrm>
            <a:off x="614916" y="6419825"/>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98D9A"/>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3" name="Google Shape;13;p1"/>
          <p:cNvSpPr txBox="1"/>
          <p:nvPr>
            <p:ph idx="12" type="sldNum"/>
          </p:nvPr>
        </p:nvSpPr>
        <p:spPr>
          <a:xfrm>
            <a:off x="124632" y="6411161"/>
            <a:ext cx="435762"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898D9A"/>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 name="Google Shape;14;p1"/>
          <p:cNvSpPr/>
          <p:nvPr/>
        </p:nvSpPr>
        <p:spPr>
          <a:xfrm rot="5400000">
            <a:off x="141093" y="6439656"/>
            <a:ext cx="321672" cy="370496"/>
          </a:xfrm>
          <a:custGeom>
            <a:rect b="b" l="l" r="r" t="t"/>
            <a:pathLst>
              <a:path extrusionOk="0" h="1661375" w="1442434">
                <a:moveTo>
                  <a:pt x="1010812" y="0"/>
                </a:moveTo>
                <a:lnTo>
                  <a:pt x="1317938" y="0"/>
                </a:lnTo>
                <a:cubicBezTo>
                  <a:pt x="1386695" y="0"/>
                  <a:pt x="1442434" y="55739"/>
                  <a:pt x="1442434" y="124496"/>
                </a:cubicBezTo>
                <a:lnTo>
                  <a:pt x="1442434" y="1536879"/>
                </a:lnTo>
                <a:cubicBezTo>
                  <a:pt x="1442434" y="1605636"/>
                  <a:pt x="1386695" y="1661375"/>
                  <a:pt x="1317938" y="1661375"/>
                </a:cubicBezTo>
                <a:lnTo>
                  <a:pt x="124496" y="1661375"/>
                </a:lnTo>
                <a:cubicBezTo>
                  <a:pt x="55739" y="1661375"/>
                  <a:pt x="0" y="1605636"/>
                  <a:pt x="0" y="1536879"/>
                </a:cubicBezTo>
                <a:lnTo>
                  <a:pt x="0" y="1381975"/>
                </a:lnTo>
                <a:lnTo>
                  <a:pt x="136601" y="1381975"/>
                </a:lnTo>
                <a:lnTo>
                  <a:pt x="136601" y="1458469"/>
                </a:lnTo>
                <a:cubicBezTo>
                  <a:pt x="136601" y="1491112"/>
                  <a:pt x="163063" y="1517574"/>
                  <a:pt x="195706" y="1517574"/>
                </a:cubicBezTo>
                <a:lnTo>
                  <a:pt x="1246729" y="1517574"/>
                </a:lnTo>
                <a:cubicBezTo>
                  <a:pt x="1279372" y="1517574"/>
                  <a:pt x="1305834" y="1491112"/>
                  <a:pt x="1305834" y="1458469"/>
                </a:cubicBezTo>
                <a:lnTo>
                  <a:pt x="1305834" y="202906"/>
                </a:lnTo>
                <a:cubicBezTo>
                  <a:pt x="1305834" y="170263"/>
                  <a:pt x="1279372" y="143801"/>
                  <a:pt x="1246729" y="143801"/>
                </a:cubicBezTo>
                <a:lnTo>
                  <a:pt x="1010812" y="143801"/>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10509553" y="6489023"/>
            <a:ext cx="1498600" cy="3211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www.youtube.com/watch?v=MDk6V-B4Qhw" TargetMode="Externa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17.png"/><Relationship Id="rId4" Type="http://schemas.openxmlformats.org/officeDocument/2006/relationships/hyperlink" Target="http://www.youtube.com/watch?v=MDk6V-B4Qhw" TargetMode="External"/><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1" Type="http://schemas.openxmlformats.org/officeDocument/2006/relationships/hyperlink" Target="https://www.linkedin.com/in/kumarmallikarjuna/" TargetMode="External"/><Relationship Id="rId10" Type="http://schemas.openxmlformats.org/officeDocument/2006/relationships/hyperlink" Target="https://www.linkedin.com/in/kumarmallikarjuna/" TargetMode="External"/><Relationship Id="rId12"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twitter.com/hegdeanusha25" TargetMode="External"/><Relationship Id="rId9" Type="http://schemas.openxmlformats.org/officeDocument/2006/relationships/hyperlink" Target="https://www.linkedin.com/in/kumarmallikarjuna/" TargetMode="External"/><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hyperlink" Target="https://www.linkedin.com/in/anusha-hegde-6468897a/" TargetMode="External"/><Relationship Id="rId8" Type="http://schemas.openxmlformats.org/officeDocument/2006/relationships/hyperlink" Target="https://twitter.com/kr_mallikarjun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hyperlink" Target="https://kyverno.io/docs/writing-policies/preconditions/" TargetMode="External"/><Relationship Id="rId4" Type="http://schemas.openxmlformats.org/officeDocument/2006/relationships/hyperlink" Target="https://kyverno.io/docs/writing-policies/validate/#deny-rule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hyperlink" Target="https://kyverno.io/docs/" TargetMode="External"/></Relationships>
</file>

<file path=ppt/slides/_rels/slide62.xml.rels><?xml version="1.0" encoding="UTF-8" standalone="yes"?><Relationships xmlns="http://schemas.openxmlformats.org/package/2006/relationships"><Relationship Id="rId10" Type="http://schemas.openxmlformats.org/officeDocument/2006/relationships/hyperlink" Target="https://neonmirrors.net/post/2021-02/kubernetes-policy-comparison-opa-gatekeeper-vs-kyverno/" TargetMode="External"/><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hyperlink" Target="https://kyverno.io" TargetMode="External"/><Relationship Id="rId4" Type="http://schemas.openxmlformats.org/officeDocument/2006/relationships/hyperlink" Target="https://kyverno.io/policies" TargetMode="External"/><Relationship Id="rId9" Type="http://schemas.openxmlformats.org/officeDocument/2006/relationships/hyperlink" Target="https://nirmata.com/nirmata-cloud-native-policy-manager/" TargetMode="External"/><Relationship Id="rId5" Type="http://schemas.openxmlformats.org/officeDocument/2006/relationships/hyperlink" Target="https://github.com/kyverno/kyverno#-contributing" TargetMode="External"/><Relationship Id="rId6" Type="http://schemas.openxmlformats.org/officeDocument/2006/relationships/hyperlink" Target="https://github.com/kyverno/KDP" TargetMode="External"/><Relationship Id="rId7" Type="http://schemas.openxmlformats.org/officeDocument/2006/relationships/hyperlink" Target="https://github.com/kyverno/policy-reporter" TargetMode="External"/><Relationship Id="rId8" Type="http://schemas.openxmlformats.org/officeDocument/2006/relationships/hyperlink" Target="https://kubernetes.slack.com/archives/CLGR9BJU9"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ctrTitle"/>
          </p:nvPr>
        </p:nvSpPr>
        <p:spPr>
          <a:xfrm>
            <a:off x="891300" y="1733975"/>
            <a:ext cx="10409400" cy="1973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Open Sans SemiBold"/>
              <a:buNone/>
            </a:pPr>
            <a:r>
              <a:rPr lang="en-US" sz="8000"/>
              <a:t>Kyverno Workshop</a:t>
            </a:r>
            <a:endParaRPr/>
          </a:p>
        </p:txBody>
      </p:sp>
      <p:sp>
        <p:nvSpPr>
          <p:cNvPr id="78" name="Google Shape;78;p14"/>
          <p:cNvSpPr txBox="1"/>
          <p:nvPr>
            <p:ph idx="1" type="subTitle"/>
          </p:nvPr>
        </p:nvSpPr>
        <p:spPr>
          <a:xfrm>
            <a:off x="4329025" y="3402350"/>
            <a:ext cx="3066900" cy="518700"/>
          </a:xfrm>
          <a:prstGeom prst="rect">
            <a:avLst/>
          </a:prstGeom>
          <a:noFill/>
          <a:ln>
            <a:noFill/>
          </a:ln>
        </p:spPr>
        <p:txBody>
          <a:bodyPr anchorCtr="0" anchor="t" bIns="45700" lIns="91425" spcFirstLastPara="1" rIns="91425" wrap="square" tIns="45700">
            <a:normAutofit fontScale="62500"/>
          </a:bodyPr>
          <a:lstStyle/>
          <a:p>
            <a:pPr indent="0" lvl="0" marL="0" rtl="0" algn="ctr">
              <a:lnSpc>
                <a:spcPct val="90000"/>
              </a:lnSpc>
              <a:spcBef>
                <a:spcPts val="0"/>
              </a:spcBef>
              <a:spcAft>
                <a:spcPts val="0"/>
              </a:spcAft>
              <a:buClr>
                <a:schemeClr val="dk1"/>
              </a:buClr>
              <a:buSzPct val="100000"/>
              <a:buNone/>
            </a:pPr>
            <a:r>
              <a:rPr lang="en-US" sz="3600">
                <a:solidFill>
                  <a:schemeClr val="accent2"/>
                </a:solidFill>
              </a:rPr>
              <a:t>KCD Bangalore 2023</a:t>
            </a:r>
            <a:endParaRPr>
              <a:solidFill>
                <a:schemeClr val="accent2"/>
              </a:solidFill>
            </a:endParaRPr>
          </a:p>
        </p:txBody>
      </p:sp>
      <p:pic>
        <p:nvPicPr>
          <p:cNvPr id="79" name="Google Shape;79;p14"/>
          <p:cNvPicPr preferRelativeResize="0"/>
          <p:nvPr/>
        </p:nvPicPr>
        <p:blipFill>
          <a:blip r:embed="rId3">
            <a:alphaModFix/>
          </a:blip>
          <a:stretch>
            <a:fillRect/>
          </a:stretch>
        </p:blipFill>
        <p:spPr>
          <a:xfrm>
            <a:off x="5163100" y="89750"/>
            <a:ext cx="1865800" cy="1865800"/>
          </a:xfrm>
          <a:prstGeom prst="rect">
            <a:avLst/>
          </a:prstGeom>
          <a:noFill/>
          <a:ln>
            <a:noFill/>
          </a:ln>
        </p:spPr>
      </p:pic>
      <p:sp>
        <p:nvSpPr>
          <p:cNvPr id="80" name="Google Shape;80;p14"/>
          <p:cNvSpPr txBox="1"/>
          <p:nvPr/>
        </p:nvSpPr>
        <p:spPr>
          <a:xfrm>
            <a:off x="4994350" y="6164625"/>
            <a:ext cx="228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Open Sans"/>
                <a:ea typeface="Open Sans"/>
                <a:cs typeface="Open Sans"/>
                <a:sym typeface="Open Sans"/>
              </a:rPr>
              <a:t>presented by Nirmata</a:t>
            </a:r>
            <a:endParaRPr>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167" name="Google Shape;167;p23"/>
          <p:cNvPicPr preferRelativeResize="0"/>
          <p:nvPr/>
        </p:nvPicPr>
        <p:blipFill>
          <a:blip r:embed="rId3">
            <a:alphaModFix/>
          </a:blip>
          <a:stretch>
            <a:fillRect/>
          </a:stretch>
        </p:blipFill>
        <p:spPr>
          <a:xfrm>
            <a:off x="6380700" y="1762125"/>
            <a:ext cx="5001866" cy="3333750"/>
          </a:xfrm>
          <a:prstGeom prst="rect">
            <a:avLst/>
          </a:prstGeom>
          <a:noFill/>
          <a:ln>
            <a:noFill/>
          </a:ln>
        </p:spPr>
      </p:pic>
      <p:pic>
        <p:nvPicPr>
          <p:cNvPr id="168" name="Google Shape;168;p23"/>
          <p:cNvPicPr preferRelativeResize="0"/>
          <p:nvPr/>
        </p:nvPicPr>
        <p:blipFill>
          <a:blip r:embed="rId4">
            <a:alphaModFix/>
          </a:blip>
          <a:stretch>
            <a:fillRect/>
          </a:stretch>
        </p:blipFill>
        <p:spPr>
          <a:xfrm>
            <a:off x="465400" y="1762125"/>
            <a:ext cx="4762500" cy="3333750"/>
          </a:xfrm>
          <a:prstGeom prst="rect">
            <a:avLst/>
          </a:prstGeom>
          <a:noFill/>
          <a:ln>
            <a:noFill/>
          </a:ln>
        </p:spPr>
      </p:pic>
      <p:sp>
        <p:nvSpPr>
          <p:cNvPr id="169" name="Google Shape;169;p23"/>
          <p:cNvSpPr txBox="1"/>
          <p:nvPr/>
        </p:nvSpPr>
        <p:spPr>
          <a:xfrm>
            <a:off x="8194347" y="1238913"/>
            <a:ext cx="1374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Open Sans"/>
                <a:ea typeface="Open Sans"/>
                <a:cs typeface="Open Sans"/>
                <a:sym typeface="Open Sans"/>
              </a:rPr>
              <a:t>To this</a:t>
            </a:r>
            <a:endParaRPr b="1" sz="2200">
              <a:solidFill>
                <a:schemeClr val="dk1"/>
              </a:solidFill>
              <a:latin typeface="Open Sans"/>
              <a:ea typeface="Open Sans"/>
              <a:cs typeface="Open Sans"/>
              <a:sym typeface="Open Sans"/>
            </a:endParaRPr>
          </a:p>
        </p:txBody>
      </p:sp>
      <p:sp>
        <p:nvSpPr>
          <p:cNvPr id="170" name="Google Shape;170;p23"/>
          <p:cNvSpPr txBox="1"/>
          <p:nvPr/>
        </p:nvSpPr>
        <p:spPr>
          <a:xfrm>
            <a:off x="2457700" y="1238925"/>
            <a:ext cx="77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Open Sans"/>
                <a:ea typeface="Open Sans"/>
                <a:cs typeface="Open Sans"/>
                <a:sym typeface="Open Sans"/>
              </a:rPr>
              <a:t>This</a:t>
            </a:r>
            <a:endParaRPr b="1" sz="2200">
              <a:solidFill>
                <a:schemeClr val="dk1"/>
              </a:solidFill>
              <a:latin typeface="Open Sans"/>
              <a:ea typeface="Open Sans"/>
              <a:cs typeface="Open Sans"/>
              <a:sym typeface="Open Sans"/>
            </a:endParaRPr>
          </a:p>
        </p:txBody>
      </p:sp>
      <p:sp>
        <p:nvSpPr>
          <p:cNvPr id="171" name="Google Shape;171;p23"/>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Guardrails in two pictures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idx="12" type="sldNum"/>
          </p:nvPr>
        </p:nvSpPr>
        <p:spPr>
          <a:xfrm>
            <a:off x="124632" y="6459009"/>
            <a:ext cx="435900" cy="365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900"/>
              <a:buFont typeface="Arial"/>
              <a:buNone/>
            </a:pPr>
            <a:fld id="{00000000-1234-1234-1234-123412341234}" type="slidenum">
              <a:rPr lang="en-US"/>
              <a:t>‹#›</a:t>
            </a:fld>
            <a:endParaRPr/>
          </a:p>
        </p:txBody>
      </p:sp>
      <p:sp>
        <p:nvSpPr>
          <p:cNvPr id="178" name="Google Shape;178;p24"/>
          <p:cNvSpPr txBox="1"/>
          <p:nvPr>
            <p:ph type="title"/>
          </p:nvPr>
        </p:nvSpPr>
        <p:spPr>
          <a:xfrm>
            <a:off x="149404" y="85057"/>
            <a:ext cx="11865300" cy="698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What can Kyverno, specifically, do for us?</a:t>
            </a:r>
            <a:endParaRPr/>
          </a:p>
        </p:txBody>
      </p:sp>
      <p:sp>
        <p:nvSpPr>
          <p:cNvPr id="179" name="Google Shape;179;p24"/>
          <p:cNvSpPr txBox="1"/>
          <p:nvPr/>
        </p:nvSpPr>
        <p:spPr>
          <a:xfrm>
            <a:off x="663975" y="1090825"/>
            <a:ext cx="5432100" cy="5579400"/>
          </a:xfrm>
          <a:prstGeom prst="rect">
            <a:avLst/>
          </a:prstGeom>
          <a:noFill/>
          <a:ln>
            <a:noFill/>
          </a:ln>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“Govern” in Greek (κυβερνώ)</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i="1" lang="en-US" sz="2000">
                <a:solidFill>
                  <a:schemeClr val="dk1"/>
                </a:solidFill>
                <a:latin typeface="Open Sans"/>
                <a:ea typeface="Open Sans"/>
                <a:cs typeface="Open Sans"/>
                <a:sym typeface="Open Sans"/>
              </a:rPr>
              <a:t>Validate</a:t>
            </a:r>
            <a:r>
              <a:rPr lang="en-US" sz="2000">
                <a:solidFill>
                  <a:schemeClr val="dk1"/>
                </a:solidFill>
                <a:latin typeface="Open Sans"/>
                <a:ea typeface="Open Sans"/>
                <a:cs typeface="Open Sans"/>
                <a:sym typeface="Open Sans"/>
              </a:rPr>
              <a:t> resources</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i="1" lang="en-US" sz="2000">
                <a:solidFill>
                  <a:schemeClr val="dk1"/>
                </a:solidFill>
                <a:latin typeface="Open Sans"/>
                <a:ea typeface="Open Sans"/>
                <a:cs typeface="Open Sans"/>
                <a:sym typeface="Open Sans"/>
              </a:rPr>
              <a:t>Mutate</a:t>
            </a:r>
            <a:r>
              <a:rPr lang="en-US" sz="2000">
                <a:solidFill>
                  <a:schemeClr val="dk1"/>
                </a:solidFill>
                <a:latin typeface="Open Sans"/>
                <a:ea typeface="Open Sans"/>
                <a:cs typeface="Open Sans"/>
                <a:sym typeface="Open Sans"/>
              </a:rPr>
              <a:t> resources</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i="1" lang="en-US" sz="2000">
                <a:solidFill>
                  <a:schemeClr val="dk1"/>
                </a:solidFill>
                <a:latin typeface="Open Sans"/>
                <a:ea typeface="Open Sans"/>
                <a:cs typeface="Open Sans"/>
                <a:sym typeface="Open Sans"/>
              </a:rPr>
              <a:t>Generate</a:t>
            </a:r>
            <a:r>
              <a:rPr lang="en-US" sz="2000">
                <a:solidFill>
                  <a:schemeClr val="dk1"/>
                </a:solidFill>
                <a:latin typeface="Open Sans"/>
                <a:ea typeface="Open Sans"/>
                <a:cs typeface="Open Sans"/>
                <a:sym typeface="Open Sans"/>
              </a:rPr>
              <a:t> (create) new resources</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i="1" lang="en-US" sz="2000">
                <a:solidFill>
                  <a:schemeClr val="dk1"/>
                </a:solidFill>
                <a:latin typeface="Open Sans"/>
                <a:ea typeface="Open Sans"/>
                <a:cs typeface="Open Sans"/>
                <a:sym typeface="Open Sans"/>
              </a:rPr>
              <a:t>Verify container images</a:t>
            </a:r>
            <a:r>
              <a:rPr lang="en-US" sz="2000">
                <a:solidFill>
                  <a:schemeClr val="dk1"/>
                </a:solidFill>
                <a:latin typeface="Open Sans"/>
                <a:ea typeface="Open Sans"/>
                <a:cs typeface="Open Sans"/>
                <a:sym typeface="Open Sans"/>
              </a:rPr>
              <a:t> to ensure supply chain security</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Create reports</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1000"/>
              </a:spcAft>
              <a:buClr>
                <a:schemeClr val="dk1"/>
              </a:buClr>
              <a:buSzPts val="2000"/>
              <a:buFont typeface="Open Sans"/>
              <a:buChar char="●"/>
            </a:pPr>
            <a:r>
              <a:rPr lang="en-US" sz="2000">
                <a:solidFill>
                  <a:schemeClr val="dk1"/>
                </a:solidFill>
                <a:latin typeface="Open Sans"/>
                <a:ea typeface="Open Sans"/>
                <a:cs typeface="Open Sans"/>
                <a:sym typeface="Open Sans"/>
              </a:rPr>
              <a:t>Useable in a CI/CD pipeline</a:t>
            </a:r>
            <a:endParaRPr sz="2000">
              <a:solidFill>
                <a:schemeClr val="dk1"/>
              </a:solidFill>
              <a:latin typeface="Open Sans"/>
              <a:ea typeface="Open Sans"/>
              <a:cs typeface="Open Sans"/>
              <a:sym typeface="Open Sans"/>
            </a:endParaRPr>
          </a:p>
        </p:txBody>
      </p:sp>
      <p:sp>
        <p:nvSpPr>
          <p:cNvPr id="180" name="Google Shape;180;p24"/>
          <p:cNvSpPr txBox="1"/>
          <p:nvPr/>
        </p:nvSpPr>
        <p:spPr>
          <a:xfrm>
            <a:off x="6401850" y="1090825"/>
            <a:ext cx="5432100" cy="5220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US" sz="2200">
                <a:solidFill>
                  <a:schemeClr val="dk1"/>
                </a:solidFill>
                <a:latin typeface="Open Sans"/>
                <a:ea typeface="Open Sans"/>
                <a:cs typeface="Open Sans"/>
                <a:sym typeface="Open Sans"/>
              </a:rPr>
              <a:t>Use cases it solves</a:t>
            </a:r>
            <a:endParaRPr b="1" sz="22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Pod Security</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Additional security validation and enforcement</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Fine-grained RBAC</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Cost control (no LoadBalancer in cloud)</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Operations assistance (Ingress unique hostname)</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Multi-tenancy (Namespace provisioning)</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Organizational practice adherence (add your org’s labels)</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Sidecar (including certificate) injection with mounts, etc.</a:t>
            </a:r>
            <a:endParaRPr sz="2000">
              <a:solidFill>
                <a:schemeClr val="dk1"/>
              </a:solidFill>
              <a:latin typeface="Open Sans"/>
              <a:ea typeface="Open Sans"/>
              <a:cs typeface="Open Sans"/>
              <a:sym typeface="Open Sans"/>
            </a:endParaRPr>
          </a:p>
          <a:p>
            <a:pPr indent="-355600" lvl="0" marL="457200" rtl="0" algn="l">
              <a:lnSpc>
                <a:spcPct val="100000"/>
              </a:lnSpc>
              <a:spcBef>
                <a:spcPts val="1000"/>
              </a:spcBef>
              <a:spcAft>
                <a:spcPts val="1000"/>
              </a:spcAft>
              <a:buClr>
                <a:schemeClr val="dk1"/>
              </a:buClr>
              <a:buSzPts val="2000"/>
              <a:buFont typeface="Open Sans"/>
              <a:buChar char="●"/>
            </a:pPr>
            <a:r>
              <a:rPr lang="en-US" sz="2000">
                <a:solidFill>
                  <a:schemeClr val="dk1"/>
                </a:solidFill>
                <a:latin typeface="Open Sans"/>
                <a:ea typeface="Open Sans"/>
                <a:cs typeface="Open Sans"/>
                <a:sym typeface="Open Sans"/>
              </a:rPr>
              <a:t>Supply chain security</a:t>
            </a:r>
            <a:endParaRPr sz="20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idx="12" type="sldNum"/>
          </p:nvPr>
        </p:nvSpPr>
        <p:spPr>
          <a:xfrm>
            <a:off x="124632" y="6459009"/>
            <a:ext cx="435900" cy="365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US"/>
              <a:t>‹#›</a:t>
            </a:fld>
            <a:endParaRPr/>
          </a:p>
        </p:txBody>
      </p:sp>
      <p:sp>
        <p:nvSpPr>
          <p:cNvPr id="187" name="Google Shape;187;p25"/>
          <p:cNvSpPr txBox="1"/>
          <p:nvPr>
            <p:ph type="title"/>
          </p:nvPr>
        </p:nvSpPr>
        <p:spPr>
          <a:xfrm>
            <a:off x="149404" y="85057"/>
            <a:ext cx="11865300" cy="698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But why Kyverno?</a:t>
            </a:r>
            <a:endParaRPr/>
          </a:p>
        </p:txBody>
      </p:sp>
      <p:sp>
        <p:nvSpPr>
          <p:cNvPr id="188" name="Google Shape;188;p25"/>
          <p:cNvSpPr txBox="1"/>
          <p:nvPr/>
        </p:nvSpPr>
        <p:spPr>
          <a:xfrm>
            <a:off x="149400" y="886425"/>
            <a:ext cx="6081600" cy="54693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Kubernetes native</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b="1" lang="en-US" sz="2000">
                <a:solidFill>
                  <a:schemeClr val="dk1"/>
                </a:solidFill>
                <a:highlight>
                  <a:srgbClr val="FFFF00"/>
                </a:highlight>
                <a:latin typeface="Open Sans"/>
                <a:ea typeface="Open Sans"/>
                <a:cs typeface="Open Sans"/>
                <a:sym typeface="Open Sans"/>
              </a:rPr>
              <a:t>No programming language required!!</a:t>
            </a:r>
            <a:endParaRPr b="1" sz="2000">
              <a:solidFill>
                <a:schemeClr val="dk1"/>
              </a:solidFill>
              <a:highlight>
                <a:srgbClr val="FFFF00"/>
              </a:highlight>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Policy is </a:t>
            </a:r>
            <a:r>
              <a:rPr lang="en-US" sz="2000" u="sng">
                <a:solidFill>
                  <a:schemeClr val="dk1"/>
                </a:solidFill>
                <a:latin typeface="Open Sans"/>
                <a:ea typeface="Open Sans"/>
                <a:cs typeface="Open Sans"/>
                <a:sym typeface="Open Sans"/>
              </a:rPr>
              <a:t>easy</a:t>
            </a:r>
            <a:r>
              <a:rPr lang="en-US" sz="2000">
                <a:solidFill>
                  <a:schemeClr val="dk1"/>
                </a:solidFill>
                <a:latin typeface="Open Sans"/>
                <a:ea typeface="Open Sans"/>
                <a:cs typeface="Open Sans"/>
                <a:sym typeface="Open Sans"/>
              </a:rPr>
              <a:t> and writable/comprehensible by </a:t>
            </a:r>
            <a:r>
              <a:rPr lang="en-US" sz="2000" u="sng">
                <a:solidFill>
                  <a:schemeClr val="dk1"/>
                </a:solidFill>
                <a:latin typeface="Open Sans"/>
                <a:ea typeface="Open Sans"/>
                <a:cs typeface="Open Sans"/>
                <a:sym typeface="Open Sans"/>
              </a:rPr>
              <a:t>everyone</a:t>
            </a:r>
            <a:endParaRPr sz="2000" u="sng">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Incubating project in CNCF</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One of the fastest growing CNCF projects</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Most starred Kubernetes policy engine</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Many different capabilities, some unique</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Use your existing tools to work with YAML</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Reports are decoupled from policies allowing separation of duties</a:t>
            </a:r>
            <a:endParaRPr sz="2000">
              <a:solidFill>
                <a:schemeClr val="dk1"/>
              </a:solidFill>
              <a:latin typeface="Open Sans"/>
              <a:ea typeface="Open Sans"/>
              <a:cs typeface="Open Sans"/>
              <a:sym typeface="Open Sans"/>
            </a:endParaRPr>
          </a:p>
          <a:p>
            <a:pPr indent="-355600" lvl="0" marL="457200" rtl="0" algn="l">
              <a:spcBef>
                <a:spcPts val="10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Allows testing in CI/CD pipelines</a:t>
            </a:r>
            <a:endParaRPr sz="2000">
              <a:solidFill>
                <a:schemeClr val="dk1"/>
              </a:solidFill>
              <a:latin typeface="Open Sans"/>
              <a:ea typeface="Open Sans"/>
              <a:cs typeface="Open Sans"/>
              <a:sym typeface="Open Sans"/>
            </a:endParaRPr>
          </a:p>
          <a:p>
            <a:pPr indent="-355600" lvl="0" marL="457200" rtl="0" algn="l">
              <a:spcBef>
                <a:spcPts val="1000"/>
              </a:spcBef>
              <a:spcAft>
                <a:spcPts val="1000"/>
              </a:spcAft>
              <a:buClr>
                <a:schemeClr val="dk1"/>
              </a:buClr>
              <a:buSzPts val="2000"/>
              <a:buFont typeface="Open Sans"/>
              <a:buChar char="●"/>
            </a:pPr>
            <a:r>
              <a:rPr lang="en-US" sz="2000">
                <a:solidFill>
                  <a:schemeClr val="dk1"/>
                </a:solidFill>
                <a:latin typeface="Open Sans"/>
                <a:ea typeface="Open Sans"/>
                <a:cs typeface="Open Sans"/>
                <a:sym typeface="Open Sans"/>
              </a:rPr>
              <a:t>Most extensive library of any policy engine</a:t>
            </a:r>
            <a:endParaRPr sz="2000">
              <a:solidFill>
                <a:schemeClr val="dk1"/>
              </a:solidFill>
              <a:latin typeface="Open Sans"/>
              <a:ea typeface="Open Sans"/>
              <a:cs typeface="Open Sans"/>
              <a:sym typeface="Open Sans"/>
            </a:endParaRPr>
          </a:p>
        </p:txBody>
      </p:sp>
      <p:pic>
        <p:nvPicPr>
          <p:cNvPr id="189" name="Google Shape;189;p25"/>
          <p:cNvPicPr preferRelativeResize="0"/>
          <p:nvPr/>
        </p:nvPicPr>
        <p:blipFill>
          <a:blip r:embed="rId3">
            <a:alphaModFix/>
          </a:blip>
          <a:stretch>
            <a:fillRect/>
          </a:stretch>
        </p:blipFill>
        <p:spPr>
          <a:xfrm>
            <a:off x="6231000" y="1598848"/>
            <a:ext cx="5808599" cy="4044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96" name="Google Shape;196;p26"/>
          <p:cNvSpPr txBox="1"/>
          <p:nvPr>
            <p:ph idx="1" type="body"/>
          </p:nvPr>
        </p:nvSpPr>
        <p:spPr>
          <a:xfrm>
            <a:off x="379550" y="1129750"/>
            <a:ext cx="11244600" cy="50793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000"/>
              </a:spcBef>
              <a:spcAft>
                <a:spcPts val="0"/>
              </a:spcAft>
              <a:buSzPts val="2000"/>
              <a:buChar char="●"/>
            </a:pPr>
            <a:r>
              <a:rPr lang="en-US" sz="2000"/>
              <a:t>In Kubernetes, through </a:t>
            </a:r>
            <a:r>
              <a:rPr lang="en-US" sz="2000">
                <a:highlight>
                  <a:srgbClr val="FFFF00"/>
                </a:highlight>
              </a:rPr>
              <a:t>Admission Controllers</a:t>
            </a:r>
            <a:r>
              <a:rPr lang="en-US" sz="2000"/>
              <a:t> via plug-ins</a:t>
            </a:r>
            <a:endParaRPr sz="2000">
              <a:highlight>
                <a:srgbClr val="FFFF00"/>
              </a:highlight>
            </a:endParaRPr>
          </a:p>
          <a:p>
            <a:pPr indent="-355600" lvl="0" marL="457200" rtl="0" algn="l">
              <a:lnSpc>
                <a:spcPct val="100000"/>
              </a:lnSpc>
              <a:spcBef>
                <a:spcPts val="1000"/>
              </a:spcBef>
              <a:spcAft>
                <a:spcPts val="0"/>
              </a:spcAft>
              <a:buSzPts val="2000"/>
              <a:buChar char="●"/>
            </a:pPr>
            <a:r>
              <a:rPr lang="en-US" sz="2000"/>
              <a:t>Only run after authN and authZ</a:t>
            </a:r>
            <a:endParaRPr sz="2000"/>
          </a:p>
          <a:p>
            <a:pPr indent="-355600" lvl="0" marL="457200" rtl="0" algn="l">
              <a:lnSpc>
                <a:spcPct val="100000"/>
              </a:lnSpc>
              <a:spcBef>
                <a:spcPts val="1000"/>
              </a:spcBef>
              <a:spcAft>
                <a:spcPts val="0"/>
              </a:spcAft>
              <a:buSzPts val="2000"/>
              <a:buChar char="●"/>
            </a:pPr>
            <a:r>
              <a:rPr lang="en-US" sz="2000"/>
              <a:t>Two types</a:t>
            </a:r>
            <a:r>
              <a:rPr baseline="30000" lang="en-US" sz="2000"/>
              <a:t>*</a:t>
            </a:r>
            <a:endParaRPr baseline="30000" sz="2000"/>
          </a:p>
          <a:p>
            <a:pPr indent="-330200" lvl="1" marL="914400" rtl="0" algn="l">
              <a:lnSpc>
                <a:spcPct val="100000"/>
              </a:lnSpc>
              <a:spcBef>
                <a:spcPts val="1000"/>
              </a:spcBef>
              <a:spcAft>
                <a:spcPts val="0"/>
              </a:spcAft>
              <a:buSzPts val="1600"/>
              <a:buChar char="○"/>
            </a:pPr>
            <a:r>
              <a:rPr b="1" lang="en-US" sz="1600"/>
              <a:t>Integrated	</a:t>
            </a:r>
            <a:r>
              <a:rPr i="1" lang="en-US" sz="1600"/>
              <a:t>LimitRanger</a:t>
            </a:r>
            <a:r>
              <a:rPr lang="en-US" sz="1600"/>
              <a:t>, </a:t>
            </a:r>
            <a:r>
              <a:rPr i="1" lang="en-US" sz="1600"/>
              <a:t>ResourceQuota</a:t>
            </a:r>
            <a:r>
              <a:rPr lang="en-US" sz="1600"/>
              <a:t>, </a:t>
            </a:r>
            <a:r>
              <a:rPr i="1" lang="en-US" sz="1600"/>
              <a:t>PodSecurity (PSA)</a:t>
            </a:r>
            <a:r>
              <a:rPr lang="en-US" sz="1600"/>
              <a:t>, etc.</a:t>
            </a:r>
            <a:endParaRPr sz="1600"/>
          </a:p>
          <a:p>
            <a:pPr indent="-330200" lvl="1" marL="914400" rtl="0" algn="l">
              <a:lnSpc>
                <a:spcPct val="100000"/>
              </a:lnSpc>
              <a:spcBef>
                <a:spcPts val="1000"/>
              </a:spcBef>
              <a:spcAft>
                <a:spcPts val="0"/>
              </a:spcAft>
              <a:buSzPts val="1600"/>
              <a:buChar char="○"/>
            </a:pPr>
            <a:r>
              <a:rPr b="1" lang="en-US" sz="1600"/>
              <a:t>External		</a:t>
            </a:r>
            <a:r>
              <a:rPr i="1" lang="en-US" sz="1600"/>
              <a:t>MutatingAdmissionWebhook</a:t>
            </a:r>
            <a:r>
              <a:rPr lang="en-US" sz="1600"/>
              <a:t>, </a:t>
            </a:r>
            <a:r>
              <a:rPr i="1" lang="en-US" sz="1600"/>
              <a:t>ValidatingAdmissionWebhook</a:t>
            </a:r>
            <a:endParaRPr i="1" sz="1600"/>
          </a:p>
          <a:p>
            <a:pPr indent="-355600" lvl="0" marL="457200" rtl="0" algn="l">
              <a:lnSpc>
                <a:spcPct val="100000"/>
              </a:lnSpc>
              <a:spcBef>
                <a:spcPts val="1000"/>
              </a:spcBef>
              <a:spcAft>
                <a:spcPts val="0"/>
              </a:spcAft>
              <a:buSzPts val="2000"/>
              <a:buChar char="●"/>
            </a:pPr>
            <a:r>
              <a:rPr lang="en-US" sz="2000"/>
              <a:t>Files (“policies”) describing desired intent</a:t>
            </a:r>
            <a:endParaRPr sz="2000"/>
          </a:p>
          <a:p>
            <a:pPr indent="-355600" lvl="0" marL="457200" rtl="0" algn="l">
              <a:lnSpc>
                <a:spcPct val="100000"/>
              </a:lnSpc>
              <a:spcBef>
                <a:spcPts val="1000"/>
              </a:spcBef>
              <a:spcAft>
                <a:spcPts val="0"/>
              </a:spcAft>
              <a:buSzPts val="2000"/>
              <a:buChar char="●"/>
            </a:pPr>
            <a:r>
              <a:rPr lang="en-US" sz="2000"/>
              <a:t>CustomResourceDefinitions (CRDs) (Often)</a:t>
            </a:r>
            <a:endParaRPr sz="2000"/>
          </a:p>
          <a:p>
            <a:pPr indent="-355600" lvl="0" marL="457200" rtl="0" algn="l">
              <a:lnSpc>
                <a:spcPct val="100000"/>
              </a:lnSpc>
              <a:spcBef>
                <a:spcPts val="1000"/>
              </a:spcBef>
              <a:spcAft>
                <a:spcPts val="0"/>
              </a:spcAft>
              <a:buSzPts val="2000"/>
              <a:buChar char="●"/>
            </a:pPr>
            <a:r>
              <a:rPr lang="en-US" sz="2000"/>
              <a:t>Controller paradigm</a:t>
            </a:r>
            <a:endParaRPr sz="2000"/>
          </a:p>
          <a:p>
            <a:pPr indent="0" lvl="0" marL="0" rtl="0" algn="l">
              <a:lnSpc>
                <a:spcPct val="100000"/>
              </a:lnSpc>
              <a:spcBef>
                <a:spcPts val="1000"/>
              </a:spcBef>
              <a:spcAft>
                <a:spcPts val="0"/>
              </a:spcAft>
              <a:buNone/>
            </a:pPr>
            <a:r>
              <a:t/>
            </a:r>
            <a:endParaRPr sz="2000"/>
          </a:p>
          <a:p>
            <a:pPr indent="0" lvl="0" marL="0" rtl="0" algn="l">
              <a:lnSpc>
                <a:spcPct val="100000"/>
              </a:lnSpc>
              <a:spcBef>
                <a:spcPts val="1000"/>
              </a:spcBef>
              <a:spcAft>
                <a:spcPts val="0"/>
              </a:spcAft>
              <a:buNone/>
            </a:pPr>
            <a:r>
              <a:t/>
            </a:r>
            <a:endParaRPr sz="2000"/>
          </a:p>
          <a:p>
            <a:pPr indent="0" lvl="0" marL="0" rtl="0" algn="l">
              <a:lnSpc>
                <a:spcPct val="100000"/>
              </a:lnSpc>
              <a:spcBef>
                <a:spcPts val="1000"/>
              </a:spcBef>
              <a:spcAft>
                <a:spcPts val="0"/>
              </a:spcAft>
              <a:buNone/>
            </a:pPr>
            <a:r>
              <a:t/>
            </a:r>
            <a:endParaRPr sz="2000"/>
          </a:p>
          <a:p>
            <a:pPr indent="0" lvl="0" marL="0" rtl="0" algn="l">
              <a:spcBef>
                <a:spcPts val="1000"/>
              </a:spcBef>
              <a:spcAft>
                <a:spcPts val="0"/>
              </a:spcAft>
              <a:buNone/>
            </a:pPr>
            <a:r>
              <a:rPr lang="en-US" sz="1400">
                <a:solidFill>
                  <a:srgbClr val="000000"/>
                </a:solidFill>
              </a:rPr>
              <a:t>* NetworkPolicy is the domain of the CNI</a:t>
            </a:r>
            <a:endParaRPr sz="2000"/>
          </a:p>
        </p:txBody>
      </p:sp>
      <p:sp>
        <p:nvSpPr>
          <p:cNvPr id="197" name="Google Shape;197;p26"/>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is policy implemented?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04" name="Google Shape;204;p27"/>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What’s an Admission Controller?</a:t>
            </a:r>
            <a:endParaRPr/>
          </a:p>
        </p:txBody>
      </p:sp>
      <p:sp>
        <p:nvSpPr>
          <p:cNvPr id="205" name="Google Shape;205;p27"/>
          <p:cNvSpPr txBox="1"/>
          <p:nvPr>
            <p:ph idx="1" type="body"/>
          </p:nvPr>
        </p:nvSpPr>
        <p:spPr>
          <a:xfrm>
            <a:off x="379550" y="1129750"/>
            <a:ext cx="11244600" cy="52647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lang="en-US" sz="2000"/>
              <a:t>Program/code loop that can validate or mutate requests (even both!) prior to being “admitted” into the cluster</a:t>
            </a:r>
            <a:endParaRPr sz="2000"/>
          </a:p>
          <a:p>
            <a:pPr indent="-355600" lvl="0" marL="457200" rtl="0" algn="l">
              <a:lnSpc>
                <a:spcPct val="100000"/>
              </a:lnSpc>
              <a:spcBef>
                <a:spcPts val="1000"/>
              </a:spcBef>
              <a:spcAft>
                <a:spcPts val="0"/>
              </a:spcAft>
              <a:buSzPts val="2000"/>
              <a:buChar char="●"/>
            </a:pPr>
            <a:r>
              <a:rPr lang="en-US" sz="2000"/>
              <a:t>Registered and sent via </a:t>
            </a:r>
            <a:r>
              <a:rPr lang="en-US" sz="2000">
                <a:highlight>
                  <a:srgbClr val="FFFF00"/>
                </a:highlight>
              </a:rPr>
              <a:t>webhooks</a:t>
            </a:r>
            <a:endParaRPr sz="2000">
              <a:highlight>
                <a:srgbClr val="FFFF00"/>
              </a:highlight>
            </a:endParaRPr>
          </a:p>
          <a:p>
            <a:pPr indent="-355600" lvl="0" marL="457200" rtl="0" algn="l">
              <a:lnSpc>
                <a:spcPct val="100000"/>
              </a:lnSpc>
              <a:spcBef>
                <a:spcPts val="1000"/>
              </a:spcBef>
              <a:spcAft>
                <a:spcPts val="0"/>
              </a:spcAft>
              <a:buSzPts val="2000"/>
              <a:buChar char="●"/>
            </a:pPr>
            <a:r>
              <a:rPr lang="en-US" sz="2000"/>
              <a:t>Resources are sent as </a:t>
            </a:r>
            <a:r>
              <a:rPr i="1" lang="en-US" sz="2000"/>
              <a:t>AdmissionReview</a:t>
            </a:r>
            <a:r>
              <a:rPr lang="en-US" sz="2000"/>
              <a:t> objects</a:t>
            </a:r>
            <a:endParaRPr sz="2000"/>
          </a:p>
          <a:p>
            <a:pPr indent="-355600" lvl="0" marL="457200" rtl="0" algn="l">
              <a:lnSpc>
                <a:spcPct val="100000"/>
              </a:lnSpc>
              <a:spcBef>
                <a:spcPts val="1000"/>
              </a:spcBef>
              <a:spcAft>
                <a:spcPts val="0"/>
              </a:spcAft>
              <a:buSzPts val="2000"/>
              <a:buChar char="●"/>
            </a:pPr>
            <a:r>
              <a:rPr lang="en-US" sz="2000"/>
              <a:t>Not all resources are eligible to be sent</a:t>
            </a:r>
            <a:endParaRPr sz="2000"/>
          </a:p>
          <a:p>
            <a:pPr indent="-355600" lvl="0" marL="457200" rtl="0" algn="l">
              <a:lnSpc>
                <a:spcPct val="100000"/>
              </a:lnSpc>
              <a:spcBef>
                <a:spcPts val="1000"/>
              </a:spcBef>
              <a:spcAft>
                <a:spcPts val="0"/>
              </a:spcAft>
              <a:buSzPts val="2000"/>
              <a:buChar char="●"/>
            </a:pPr>
            <a:r>
              <a:rPr lang="en-US" sz="2000" u="sng"/>
              <a:t>Not triggered on reads!</a:t>
            </a:r>
            <a:endParaRPr sz="2000" u="sng"/>
          </a:p>
          <a:p>
            <a:pPr indent="-355600" lvl="0" marL="457200" rtl="0" algn="l">
              <a:lnSpc>
                <a:spcPct val="100000"/>
              </a:lnSpc>
              <a:spcBef>
                <a:spcPts val="1000"/>
              </a:spcBef>
              <a:spcAft>
                <a:spcPts val="0"/>
              </a:spcAft>
              <a:buSzPts val="2000"/>
              <a:buChar char="●"/>
            </a:pPr>
            <a:r>
              <a:rPr lang="en-US" sz="2000"/>
              <a:t>Component of </a:t>
            </a:r>
            <a:r>
              <a:rPr i="1" lang="en-US" sz="2000"/>
              <a:t>many</a:t>
            </a:r>
            <a:r>
              <a:rPr lang="en-US" sz="2000"/>
              <a:t> Kubernetes-native tools, not just policy engines (ex., CNI plug-ins, service meshes, secrets managers, certificate managers, etc.)</a:t>
            </a:r>
            <a:endParaRPr sz="2000"/>
          </a:p>
          <a:p>
            <a:pPr indent="-355600" lvl="0" marL="457200" rtl="0" algn="l">
              <a:lnSpc>
                <a:spcPct val="100000"/>
              </a:lnSpc>
              <a:spcBef>
                <a:spcPts val="1000"/>
              </a:spcBef>
              <a:spcAft>
                <a:spcPts val="0"/>
              </a:spcAft>
              <a:buSzPts val="2000"/>
              <a:buChar char="●"/>
            </a:pPr>
            <a:r>
              <a:rPr lang="en-US" sz="2000"/>
              <a:t>Examples of policy engines:</a:t>
            </a:r>
            <a:endParaRPr sz="2000"/>
          </a:p>
          <a:p>
            <a:pPr indent="-330200" lvl="1" marL="914400" rtl="0" algn="l">
              <a:lnSpc>
                <a:spcPct val="100000"/>
              </a:lnSpc>
              <a:spcBef>
                <a:spcPts val="1000"/>
              </a:spcBef>
              <a:spcAft>
                <a:spcPts val="0"/>
              </a:spcAft>
              <a:buSzPts val="1600"/>
              <a:buChar char="○"/>
            </a:pPr>
            <a:r>
              <a:rPr lang="en-US" sz="1600"/>
              <a:t>Kyverno</a:t>
            </a:r>
            <a:endParaRPr sz="1600"/>
          </a:p>
          <a:p>
            <a:pPr indent="-330200" lvl="1" marL="914400" rtl="0" algn="l">
              <a:lnSpc>
                <a:spcPct val="100000"/>
              </a:lnSpc>
              <a:spcBef>
                <a:spcPts val="1000"/>
              </a:spcBef>
              <a:spcAft>
                <a:spcPts val="0"/>
              </a:spcAft>
              <a:buSzPts val="1600"/>
              <a:buChar char="○"/>
            </a:pPr>
            <a:r>
              <a:rPr lang="en-US" sz="1600"/>
              <a:t>OPA/Gatekeeper</a:t>
            </a:r>
            <a:endParaRPr sz="1600"/>
          </a:p>
          <a:p>
            <a:pPr indent="-330200" lvl="1" marL="914400" rtl="0" algn="l">
              <a:lnSpc>
                <a:spcPct val="100000"/>
              </a:lnSpc>
              <a:spcBef>
                <a:spcPts val="1000"/>
              </a:spcBef>
              <a:spcAft>
                <a:spcPts val="0"/>
              </a:spcAft>
              <a:buSzPts val="1600"/>
              <a:buChar char="○"/>
            </a:pPr>
            <a:r>
              <a:rPr lang="en-US" sz="1600"/>
              <a:t>Kubewarden</a:t>
            </a:r>
            <a:endParaRPr sz="1600"/>
          </a:p>
          <a:p>
            <a:pPr indent="-330200" lvl="1" marL="914400" rtl="0" algn="l">
              <a:lnSpc>
                <a:spcPct val="100000"/>
              </a:lnSpc>
              <a:spcBef>
                <a:spcPts val="1000"/>
              </a:spcBef>
              <a:spcAft>
                <a:spcPts val="1000"/>
              </a:spcAft>
              <a:buSzPts val="1600"/>
              <a:buChar char="○"/>
            </a:pPr>
            <a:r>
              <a:rPr lang="en-US" sz="1600"/>
              <a:t>jsPolicy</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12" name="Google Shape;212;p28"/>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Dynamic Admission Control</a:t>
            </a:r>
            <a:endParaRPr/>
          </a:p>
        </p:txBody>
      </p:sp>
      <p:pic>
        <p:nvPicPr>
          <p:cNvPr id="213" name="Google Shape;213;p28"/>
          <p:cNvPicPr preferRelativeResize="0"/>
          <p:nvPr/>
        </p:nvPicPr>
        <p:blipFill>
          <a:blip r:embed="rId3">
            <a:alphaModFix/>
          </a:blip>
          <a:stretch>
            <a:fillRect/>
          </a:stretch>
        </p:blipFill>
        <p:spPr>
          <a:xfrm>
            <a:off x="699313" y="1450550"/>
            <a:ext cx="10024725" cy="3733775"/>
          </a:xfrm>
          <a:prstGeom prst="rect">
            <a:avLst/>
          </a:prstGeom>
          <a:noFill/>
          <a:ln>
            <a:noFill/>
          </a:ln>
        </p:spPr>
      </p:pic>
      <p:sp>
        <p:nvSpPr>
          <p:cNvPr id="214" name="Google Shape;214;p28"/>
          <p:cNvSpPr/>
          <p:nvPr/>
        </p:nvSpPr>
        <p:spPr>
          <a:xfrm>
            <a:off x="1904525" y="1380150"/>
            <a:ext cx="8506200" cy="18960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28"/>
          <p:cNvPicPr preferRelativeResize="0"/>
          <p:nvPr/>
        </p:nvPicPr>
        <p:blipFill>
          <a:blip r:embed="rId4">
            <a:alphaModFix/>
          </a:blip>
          <a:stretch>
            <a:fillRect/>
          </a:stretch>
        </p:blipFill>
        <p:spPr>
          <a:xfrm>
            <a:off x="5798424" y="1031249"/>
            <a:ext cx="718416" cy="697800"/>
          </a:xfrm>
          <a:prstGeom prst="rect">
            <a:avLst/>
          </a:prstGeom>
          <a:noFill/>
          <a:ln>
            <a:noFill/>
          </a:ln>
        </p:spPr>
      </p:pic>
      <p:sp>
        <p:nvSpPr>
          <p:cNvPr id="216" name="Google Shape;216;p28"/>
          <p:cNvSpPr txBox="1"/>
          <p:nvPr/>
        </p:nvSpPr>
        <p:spPr>
          <a:xfrm>
            <a:off x="5711675" y="1315225"/>
            <a:ext cx="8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7" name="Google Shape;217;p28"/>
          <p:cNvSpPr txBox="1"/>
          <p:nvPr/>
        </p:nvSpPr>
        <p:spPr>
          <a:xfrm>
            <a:off x="4601650" y="4952800"/>
            <a:ext cx="159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Open Sans"/>
                <a:ea typeface="Open Sans"/>
                <a:cs typeface="Open Sans"/>
                <a:sym typeface="Open Sans"/>
              </a:rPr>
              <a:t>(Serial)</a:t>
            </a:r>
            <a:endParaRPr>
              <a:solidFill>
                <a:schemeClr val="dk1"/>
              </a:solidFill>
              <a:latin typeface="Open Sans"/>
              <a:ea typeface="Open Sans"/>
              <a:cs typeface="Open Sans"/>
              <a:sym typeface="Open Sans"/>
            </a:endParaRPr>
          </a:p>
        </p:txBody>
      </p:sp>
      <p:sp>
        <p:nvSpPr>
          <p:cNvPr id="218" name="Google Shape;218;p28"/>
          <p:cNvSpPr txBox="1"/>
          <p:nvPr/>
        </p:nvSpPr>
        <p:spPr>
          <a:xfrm>
            <a:off x="8010950" y="4952800"/>
            <a:ext cx="107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Open Sans"/>
                <a:ea typeface="Open Sans"/>
                <a:cs typeface="Open Sans"/>
                <a:sym typeface="Open Sans"/>
              </a:rPr>
              <a:t>(Parallel)</a:t>
            </a:r>
            <a:endParaRPr>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25" name="Google Shape;225;p29"/>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Webhooks (in Kubernetes)</a:t>
            </a:r>
            <a:endParaRPr/>
          </a:p>
        </p:txBody>
      </p:sp>
      <p:sp>
        <p:nvSpPr>
          <p:cNvPr id="226" name="Google Shape;226;p29"/>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HTTP call-back to cluster services</a:t>
            </a:r>
            <a:endParaRPr sz="2000"/>
          </a:p>
          <a:p>
            <a:pPr indent="-355600" lvl="0" marL="457200" rtl="0" algn="l">
              <a:spcBef>
                <a:spcPts val="0"/>
              </a:spcBef>
              <a:spcAft>
                <a:spcPts val="0"/>
              </a:spcAft>
              <a:buSzPts val="2000"/>
              <a:buChar char="●"/>
            </a:pPr>
            <a:r>
              <a:rPr lang="en-US" sz="2000"/>
              <a:t>Just another Kubernetes resource</a:t>
            </a:r>
            <a:endParaRPr sz="2000"/>
          </a:p>
          <a:p>
            <a:pPr indent="-330200" lvl="1" marL="914400" rtl="0" algn="l">
              <a:spcBef>
                <a:spcPts val="0"/>
              </a:spcBef>
              <a:spcAft>
                <a:spcPts val="0"/>
              </a:spcAft>
              <a:buSzPts val="1600"/>
              <a:buFont typeface="Consolas"/>
              <a:buChar char="○"/>
            </a:pPr>
            <a:r>
              <a:rPr lang="en-US" sz="1600">
                <a:highlight>
                  <a:schemeClr val="lt2"/>
                </a:highlight>
                <a:latin typeface="Consolas"/>
                <a:ea typeface="Consolas"/>
                <a:cs typeface="Consolas"/>
                <a:sym typeface="Consolas"/>
              </a:rPr>
              <a:t>kubectl get | kubectl explain validatingwebhookconfigurations</a:t>
            </a:r>
            <a:endParaRPr sz="1600">
              <a:highlight>
                <a:schemeClr val="lt2"/>
              </a:highlight>
              <a:latin typeface="Consolas"/>
              <a:ea typeface="Consolas"/>
              <a:cs typeface="Consolas"/>
              <a:sym typeface="Consolas"/>
            </a:endParaRPr>
          </a:p>
          <a:p>
            <a:pPr indent="-330200" lvl="1" marL="914400" rtl="0" algn="l">
              <a:spcBef>
                <a:spcPts val="0"/>
              </a:spcBef>
              <a:spcAft>
                <a:spcPts val="0"/>
              </a:spcAft>
              <a:buSzPts val="1600"/>
              <a:buFont typeface="Consolas"/>
              <a:buChar char="○"/>
            </a:pPr>
            <a:r>
              <a:rPr lang="en-US" sz="1600">
                <a:highlight>
                  <a:schemeClr val="lt2"/>
                </a:highlight>
                <a:latin typeface="Consolas"/>
                <a:ea typeface="Consolas"/>
                <a:cs typeface="Consolas"/>
                <a:sym typeface="Consolas"/>
              </a:rPr>
              <a:t>kubectl get | kubectl explain mutatingwebhookconfigurations</a:t>
            </a:r>
            <a:endParaRPr sz="1600"/>
          </a:p>
          <a:p>
            <a:pPr indent="-355600" lvl="0" marL="457200" rtl="0" algn="l">
              <a:spcBef>
                <a:spcPts val="1000"/>
              </a:spcBef>
              <a:spcAft>
                <a:spcPts val="0"/>
              </a:spcAft>
              <a:buSzPts val="2000"/>
              <a:buChar char="●"/>
            </a:pPr>
            <a:r>
              <a:rPr lang="en-US" sz="2000"/>
              <a:t>Describes three main things</a:t>
            </a:r>
            <a:endParaRPr sz="2000"/>
          </a:p>
          <a:p>
            <a:pPr indent="-330200" lvl="1" marL="914400" rtl="0" algn="l">
              <a:spcBef>
                <a:spcPts val="1000"/>
              </a:spcBef>
              <a:spcAft>
                <a:spcPts val="0"/>
              </a:spcAft>
              <a:buSzPts val="1600"/>
              <a:buChar char="○"/>
            </a:pPr>
            <a:r>
              <a:rPr i="1" lang="en-US" sz="1600"/>
              <a:t>W</a:t>
            </a:r>
            <a:r>
              <a:rPr i="1" lang="en-US" sz="1600"/>
              <a:t>HAT</a:t>
            </a:r>
            <a:r>
              <a:rPr lang="en-US" sz="1600"/>
              <a:t> resources should be sent</a:t>
            </a:r>
            <a:endParaRPr sz="1600"/>
          </a:p>
          <a:p>
            <a:pPr indent="-330200" lvl="1" marL="914400" rtl="0" algn="l">
              <a:spcBef>
                <a:spcPts val="1000"/>
              </a:spcBef>
              <a:spcAft>
                <a:spcPts val="0"/>
              </a:spcAft>
              <a:buSzPts val="1600"/>
              <a:buChar char="○"/>
            </a:pPr>
            <a:r>
              <a:rPr lang="en-US" sz="1600"/>
              <a:t>To </a:t>
            </a:r>
            <a:r>
              <a:rPr i="1" lang="en-US" sz="1600"/>
              <a:t>WHERE</a:t>
            </a:r>
            <a:r>
              <a:rPr lang="en-US" sz="1600"/>
              <a:t> they should be sent</a:t>
            </a:r>
            <a:endParaRPr sz="1600"/>
          </a:p>
          <a:p>
            <a:pPr indent="-330200" lvl="1" marL="914400" rtl="0" algn="l">
              <a:spcBef>
                <a:spcPts val="1000"/>
              </a:spcBef>
              <a:spcAft>
                <a:spcPts val="1000"/>
              </a:spcAft>
              <a:buSzPts val="1600"/>
              <a:buChar char="○"/>
            </a:pPr>
            <a:r>
              <a:rPr i="1" lang="en-US" sz="1600"/>
              <a:t>HOW</a:t>
            </a:r>
            <a:r>
              <a:rPr lang="en-US" sz="1600"/>
              <a:t> communication should be treated</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33" name="Google Shape;233;p30"/>
          <p:cNvSpPr txBox="1"/>
          <p:nvPr>
            <p:ph type="title"/>
          </p:nvPr>
        </p:nvSpPr>
        <p:spPr>
          <a:xfrm>
            <a:off x="149400" y="85050"/>
            <a:ext cx="5000400" cy="922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Webhook</a:t>
            </a:r>
            <a:endParaRPr/>
          </a:p>
        </p:txBody>
      </p:sp>
      <p:graphicFrame>
        <p:nvGraphicFramePr>
          <p:cNvPr id="234" name="Google Shape;234;p30"/>
          <p:cNvGraphicFramePr/>
          <p:nvPr/>
        </p:nvGraphicFramePr>
        <p:xfrm>
          <a:off x="5216900" y="193300"/>
          <a:ext cx="3000000" cy="3000000"/>
        </p:xfrm>
        <a:graphic>
          <a:graphicData uri="http://schemas.openxmlformats.org/drawingml/2006/table">
            <a:tbl>
              <a:tblPr>
                <a:noFill/>
                <a:tableStyleId>{41196B6B-47F4-4818-AEF1-EAAD8EFA2AC9}</a:tableStyleId>
              </a:tblPr>
              <a:tblGrid>
                <a:gridCol w="5943600"/>
              </a:tblGrid>
              <a:tr h="12700">
                <a:tc>
                  <a:txBody>
                    <a:bodyPr/>
                    <a:lstStyle/>
                    <a:p>
                      <a:pPr indent="0" lvl="0" marL="0" rtl="0" algn="l">
                        <a:lnSpc>
                          <a:spcPct val="100000"/>
                        </a:lnSpc>
                        <a:spcBef>
                          <a:spcPts val="0"/>
                        </a:spcBef>
                        <a:spcAft>
                          <a:spcPts val="0"/>
                        </a:spcAft>
                        <a:buNone/>
                      </a:pPr>
                      <a:r>
                        <a:rPr lang="en-US" sz="1000">
                          <a:solidFill>
                            <a:srgbClr val="569CD6"/>
                          </a:solidFill>
                          <a:latin typeface="Consolas"/>
                          <a:ea typeface="Consolas"/>
                          <a:cs typeface="Consolas"/>
                          <a:sym typeface="Consolas"/>
                        </a:rPr>
                        <a:t>apiVersion</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admissionregistration.k8s.io/v1</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569CD6"/>
                          </a:solidFill>
                          <a:latin typeface="Consolas"/>
                          <a:ea typeface="Consolas"/>
                          <a:cs typeface="Consolas"/>
                          <a:sym typeface="Consolas"/>
                        </a:rPr>
                        <a:t>kind</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ValidatingWebhookConfiguration</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569CD6"/>
                          </a:solidFill>
                          <a:latin typeface="Consolas"/>
                          <a:ea typeface="Consolas"/>
                          <a:cs typeface="Consolas"/>
                          <a:sym typeface="Consolas"/>
                        </a:rPr>
                        <a:t>metadata</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name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kyverno-resource-validating-webhook-cfg</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569CD6"/>
                          </a:solidFill>
                          <a:latin typeface="Consolas"/>
                          <a:ea typeface="Consolas"/>
                          <a:cs typeface="Consolas"/>
                          <a:sym typeface="Consolas"/>
                        </a:rPr>
                        <a:t>webhooks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admissionReviewVersions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v1beta1</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clientConfig</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caBundle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&lt;base64_encoded_cert_goes_here&gt;</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service</a:t>
                      </a:r>
                      <a:r>
                        <a:rPr lang="en-US" sz="1000">
                          <a:solidFill>
                            <a:srgbClr val="D4D4D4"/>
                          </a:solidFill>
                          <a:latin typeface="Consolas"/>
                          <a:ea typeface="Consolas"/>
                          <a:cs typeface="Consolas"/>
                          <a:sym typeface="Consolas"/>
                        </a:rPr>
                        <a:t>:             </a:t>
                      </a:r>
                      <a:r>
                        <a:rPr lang="en-US" sz="1000">
                          <a:solidFill>
                            <a:srgbClr val="D4D4D4"/>
                          </a:solidFill>
                          <a:latin typeface="Consolas"/>
                          <a:ea typeface="Consolas"/>
                          <a:cs typeface="Consolas"/>
                          <a:sym typeface="Consolas"/>
                        </a:rPr>
                        <a:t>&lt;==</a:t>
                      </a:r>
                      <a:r>
                        <a:rPr lang="en-US" sz="1000">
                          <a:solidFill>
                            <a:srgbClr val="D4D4D4"/>
                          </a:solidFill>
                          <a:latin typeface="Consolas"/>
                          <a:ea typeface="Consolas"/>
                          <a:cs typeface="Consolas"/>
                          <a:sym typeface="Consolas"/>
                        </a:rPr>
                        <a:t>   ### Send things to me at this location</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name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kyverno-svc</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namespace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kyverno</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path</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/validate</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port</a:t>
                      </a:r>
                      <a:r>
                        <a:rPr lang="en-US" sz="1000">
                          <a:solidFill>
                            <a:srgbClr val="D4D4D4"/>
                          </a:solidFill>
                          <a:latin typeface="Consolas"/>
                          <a:ea typeface="Consolas"/>
                          <a:cs typeface="Consolas"/>
                          <a:sym typeface="Consolas"/>
                        </a:rPr>
                        <a:t>: </a:t>
                      </a:r>
                      <a:r>
                        <a:rPr lang="en-US" sz="1000">
                          <a:solidFill>
                            <a:srgbClr val="B5CEA8"/>
                          </a:solidFill>
                          <a:latin typeface="Consolas"/>
                          <a:ea typeface="Consolas"/>
                          <a:cs typeface="Consolas"/>
                          <a:sym typeface="Consolas"/>
                        </a:rPr>
                        <a:t>443</a:t>
                      </a:r>
                      <a:endParaRPr sz="1000">
                        <a:solidFill>
                          <a:srgbClr val="B5CEA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failurePolicy</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Fail    </a:t>
                      </a:r>
                      <a:r>
                        <a:rPr lang="en-US" sz="1000">
                          <a:solidFill>
                            <a:srgbClr val="D4D4D4"/>
                          </a:solidFill>
                          <a:latin typeface="Consolas"/>
                          <a:ea typeface="Consolas"/>
                          <a:cs typeface="Consolas"/>
                          <a:sym typeface="Consolas"/>
                        </a:rPr>
                        <a:t>&lt;==</a:t>
                      </a:r>
                      <a:r>
                        <a:rPr lang="en-US" sz="1000">
                          <a:solidFill>
                            <a:srgbClr val="CE9178"/>
                          </a:solidFill>
                          <a:latin typeface="Consolas"/>
                          <a:ea typeface="Consolas"/>
                          <a:cs typeface="Consolas"/>
                          <a:sym typeface="Consolas"/>
                        </a:rPr>
                        <a:t>   </a:t>
                      </a:r>
                      <a:r>
                        <a:rPr lang="en-US" sz="1000">
                          <a:solidFill>
                            <a:srgbClr val="D4D4D4"/>
                          </a:solidFill>
                          <a:latin typeface="Consolas"/>
                          <a:ea typeface="Consolas"/>
                          <a:cs typeface="Consolas"/>
                          <a:sym typeface="Consolas"/>
                        </a:rPr>
                        <a:t>#### If you don’t hear back, do this.</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matchPolicy</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Equivalent</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name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validate.kyverno.svc-fail</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namespaceSelector</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matchExpressions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569CD6"/>
                          </a:solidFill>
                          <a:latin typeface="Consolas"/>
                          <a:ea typeface="Consolas"/>
                          <a:cs typeface="Consolas"/>
                          <a:sym typeface="Consolas"/>
                        </a:rPr>
                        <a:t>key</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kubernetes.io/metadata.name</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operator</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NotIn</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values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kyverno</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objectSelector</a:t>
                      </a:r>
                      <a:r>
                        <a:rPr lang="en-US" sz="1000">
                          <a:solidFill>
                            <a:srgbClr val="D4D4D4"/>
                          </a:solidFill>
                          <a:latin typeface="Consolas"/>
                          <a:ea typeface="Consolas"/>
                          <a:cs typeface="Consolas"/>
                          <a:sym typeface="Consolas"/>
                        </a:rPr>
                        <a:t>: {}</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rules</a:t>
                      </a:r>
                      <a:r>
                        <a:rPr lang="en-US" sz="1000">
                          <a:solidFill>
                            <a:srgbClr val="D4D4D4"/>
                          </a:solidFill>
                          <a:latin typeface="Consolas"/>
                          <a:ea typeface="Consolas"/>
                          <a:cs typeface="Consolas"/>
                          <a:sym typeface="Consolas"/>
                        </a:rPr>
                        <a:t>:                  </a:t>
                      </a:r>
                      <a:r>
                        <a:rPr lang="en-US" sz="1000">
                          <a:solidFill>
                            <a:srgbClr val="D4D4D4"/>
                          </a:solidFill>
                          <a:latin typeface="Consolas"/>
                          <a:ea typeface="Consolas"/>
                          <a:cs typeface="Consolas"/>
                          <a:sym typeface="Consolas"/>
                        </a:rPr>
                        <a:t>&lt;==</a:t>
                      </a:r>
                      <a:r>
                        <a:rPr lang="en-US" sz="1000">
                          <a:solidFill>
                            <a:srgbClr val="D4D4D4"/>
                          </a:solidFill>
                          <a:latin typeface="Consolas"/>
                          <a:ea typeface="Consolas"/>
                          <a:cs typeface="Consolas"/>
                          <a:sym typeface="Consolas"/>
                        </a:rPr>
                        <a:t>  #### Send me these things</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569CD6"/>
                          </a:solidFill>
                          <a:latin typeface="Consolas"/>
                          <a:ea typeface="Consolas"/>
                          <a:cs typeface="Consolas"/>
                          <a:sym typeface="Consolas"/>
                        </a:rPr>
                        <a:t>apiGroups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apiVersions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v1</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operations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CREATE</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UPDATE</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DELETE</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CONNECT</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resources</a:t>
                      </a:r>
                      <a:r>
                        <a:rPr lang="en-US" sz="1000">
                          <a:solidFill>
                            <a:srgbClr val="D4D4D4"/>
                          </a:solidFill>
                          <a:latin typeface="Consolas"/>
                          <a:ea typeface="Consolas"/>
                          <a:cs typeface="Consolas"/>
                          <a:sym typeface="Consolas"/>
                        </a:rPr>
                        <a:t>:</a:t>
                      </a:r>
                      <a:endParaRPr sz="1000">
                        <a:solidFill>
                          <a:srgbClr val="D4D4D4"/>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 </a:t>
                      </a:r>
                      <a:r>
                        <a:rPr lang="en-US" sz="1000">
                          <a:solidFill>
                            <a:srgbClr val="CE9178"/>
                          </a:solidFill>
                          <a:latin typeface="Consolas"/>
                          <a:ea typeface="Consolas"/>
                          <a:cs typeface="Consolas"/>
                          <a:sym typeface="Consolas"/>
                        </a:rPr>
                        <a:t>namespaces</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scope</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sideEffects</a:t>
                      </a:r>
                      <a:r>
                        <a:rPr lang="en-US" sz="1000">
                          <a:solidFill>
                            <a:srgbClr val="D4D4D4"/>
                          </a:solidFill>
                          <a:latin typeface="Consolas"/>
                          <a:ea typeface="Consolas"/>
                          <a:cs typeface="Consolas"/>
                          <a:sym typeface="Consolas"/>
                        </a:rPr>
                        <a:t>: </a:t>
                      </a:r>
                      <a:r>
                        <a:rPr lang="en-US" sz="1000">
                          <a:solidFill>
                            <a:srgbClr val="CE9178"/>
                          </a:solidFill>
                          <a:latin typeface="Consolas"/>
                          <a:ea typeface="Consolas"/>
                          <a:cs typeface="Consolas"/>
                          <a:sym typeface="Consolas"/>
                        </a:rPr>
                        <a:t>NoneOnDryRun</a:t>
                      </a:r>
                      <a:endParaRPr sz="1000">
                        <a:solidFill>
                          <a:srgbClr val="CE9178"/>
                        </a:solidFill>
                        <a:latin typeface="Consolas"/>
                        <a:ea typeface="Consolas"/>
                        <a:cs typeface="Consolas"/>
                        <a:sym typeface="Consolas"/>
                      </a:endParaRPr>
                    </a:p>
                    <a:p>
                      <a:pPr indent="0" lvl="0" marL="0" rtl="0" algn="l">
                        <a:lnSpc>
                          <a:spcPct val="100000"/>
                        </a:lnSpc>
                        <a:spcBef>
                          <a:spcPts val="0"/>
                        </a:spcBef>
                        <a:spcAft>
                          <a:spcPts val="0"/>
                        </a:spcAft>
                        <a:buNone/>
                      </a:pPr>
                      <a:r>
                        <a:rPr lang="en-US" sz="1000">
                          <a:solidFill>
                            <a:srgbClr val="D4D4D4"/>
                          </a:solidFill>
                          <a:latin typeface="Consolas"/>
                          <a:ea typeface="Consolas"/>
                          <a:cs typeface="Consolas"/>
                          <a:sym typeface="Consolas"/>
                        </a:rPr>
                        <a:t>  </a:t>
                      </a:r>
                      <a:r>
                        <a:rPr lang="en-US" sz="1000">
                          <a:solidFill>
                            <a:srgbClr val="569CD6"/>
                          </a:solidFill>
                          <a:latin typeface="Consolas"/>
                          <a:ea typeface="Consolas"/>
                          <a:cs typeface="Consolas"/>
                          <a:sym typeface="Consolas"/>
                        </a:rPr>
                        <a:t>timeoutSeconds</a:t>
                      </a:r>
                      <a:r>
                        <a:rPr lang="en-US" sz="1000">
                          <a:solidFill>
                            <a:srgbClr val="D4D4D4"/>
                          </a:solidFill>
                          <a:latin typeface="Consolas"/>
                          <a:ea typeface="Consolas"/>
                          <a:cs typeface="Consolas"/>
                          <a:sym typeface="Consolas"/>
                        </a:rPr>
                        <a:t>: </a:t>
                      </a:r>
                      <a:r>
                        <a:rPr lang="en-US" sz="1000">
                          <a:solidFill>
                            <a:srgbClr val="B5CEA8"/>
                          </a:solidFill>
                          <a:latin typeface="Consolas"/>
                          <a:ea typeface="Consolas"/>
                          <a:cs typeface="Consolas"/>
                          <a:sym typeface="Consolas"/>
                        </a:rPr>
                        <a:t>10    </a:t>
                      </a:r>
                      <a:r>
                        <a:rPr lang="en-US" sz="1000">
                          <a:solidFill>
                            <a:srgbClr val="D4D4D4"/>
                          </a:solidFill>
                          <a:latin typeface="Consolas"/>
                          <a:ea typeface="Consolas"/>
                          <a:cs typeface="Consolas"/>
                          <a:sym typeface="Consolas"/>
                        </a:rPr>
                        <a:t>&lt;==</a:t>
                      </a:r>
                      <a:r>
                        <a:rPr lang="en-US" sz="1000">
                          <a:solidFill>
                            <a:srgbClr val="B5CEA8"/>
                          </a:solidFill>
                          <a:latin typeface="Consolas"/>
                          <a:ea typeface="Consolas"/>
                          <a:cs typeface="Consolas"/>
                          <a:sym typeface="Consolas"/>
                        </a:rPr>
                        <a:t> </a:t>
                      </a:r>
                      <a:r>
                        <a:rPr lang="en-US" sz="1000">
                          <a:solidFill>
                            <a:srgbClr val="D4D4D4"/>
                          </a:solidFill>
                          <a:latin typeface="Consolas"/>
                          <a:ea typeface="Consolas"/>
                          <a:cs typeface="Consolas"/>
                          <a:sym typeface="Consolas"/>
                        </a:rPr>
                        <a:t>#### Wait this long to hear from me.</a:t>
                      </a:r>
                      <a:endParaRPr b="1" sz="1000">
                        <a:solidFill>
                          <a:srgbClr val="B5CEA8"/>
                        </a:solidFill>
                        <a:latin typeface="Consolas"/>
                        <a:ea typeface="Consolas"/>
                        <a:cs typeface="Consolas"/>
                        <a:sym typeface="Consolas"/>
                      </a:endParaRPr>
                    </a:p>
                    <a:p>
                      <a:pPr indent="0" lvl="0" marL="0" rtl="0" algn="l">
                        <a:lnSpc>
                          <a:spcPct val="100000"/>
                        </a:lnSpc>
                        <a:spcBef>
                          <a:spcPts val="0"/>
                        </a:spcBef>
                        <a:spcAft>
                          <a:spcPts val="0"/>
                        </a:spcAft>
                        <a:buNone/>
                      </a:pPr>
                      <a:r>
                        <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41" name="Google Shape;241;p31"/>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AdmissionReview</a:t>
            </a:r>
            <a:endParaRPr/>
          </a:p>
        </p:txBody>
      </p:sp>
      <p:sp>
        <p:nvSpPr>
          <p:cNvPr id="242" name="Google Shape;242;p31"/>
          <p:cNvSpPr txBox="1"/>
          <p:nvPr/>
        </p:nvSpPr>
        <p:spPr>
          <a:xfrm>
            <a:off x="3344050" y="1579050"/>
            <a:ext cx="2286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Open Sans"/>
                <a:ea typeface="Open Sans"/>
                <a:cs typeface="Open Sans"/>
                <a:sym typeface="Open Sans"/>
              </a:rPr>
              <a:t>⇐ You send this</a:t>
            </a:r>
            <a:endParaRPr sz="2000">
              <a:latin typeface="Open Sans"/>
              <a:ea typeface="Open Sans"/>
              <a:cs typeface="Open Sans"/>
              <a:sym typeface="Open Sans"/>
            </a:endParaRPr>
          </a:p>
        </p:txBody>
      </p:sp>
      <p:sp>
        <p:nvSpPr>
          <p:cNvPr id="243" name="Google Shape;243;p31"/>
          <p:cNvSpPr txBox="1"/>
          <p:nvPr/>
        </p:nvSpPr>
        <p:spPr>
          <a:xfrm>
            <a:off x="3654225" y="3028800"/>
            <a:ext cx="26550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000">
                <a:latin typeface="Open Sans"/>
                <a:ea typeface="Open Sans"/>
                <a:cs typeface="Open Sans"/>
                <a:sym typeface="Open Sans"/>
              </a:rPr>
              <a:t>Admission controller receives this ⇒</a:t>
            </a:r>
            <a:endParaRPr sz="2000">
              <a:latin typeface="Open Sans"/>
              <a:ea typeface="Open Sans"/>
              <a:cs typeface="Open Sans"/>
              <a:sym typeface="Open Sans"/>
            </a:endParaRPr>
          </a:p>
        </p:txBody>
      </p:sp>
      <p:graphicFrame>
        <p:nvGraphicFramePr>
          <p:cNvPr id="244" name="Google Shape;244;p31"/>
          <p:cNvGraphicFramePr/>
          <p:nvPr/>
        </p:nvGraphicFramePr>
        <p:xfrm>
          <a:off x="560525" y="1371600"/>
          <a:ext cx="3000000" cy="3000000"/>
        </p:xfrm>
        <a:graphic>
          <a:graphicData uri="http://schemas.openxmlformats.org/drawingml/2006/table">
            <a:tbl>
              <a:tblPr>
                <a:noFill/>
                <a:tableStyleId>{41196B6B-47F4-4818-AEF1-EAAD8EFA2AC9}</a:tableStyleId>
              </a:tblPr>
              <a:tblGrid>
                <a:gridCol w="2655050"/>
              </a:tblGrid>
              <a:tr h="1876950">
                <a:tc>
                  <a:txBody>
                    <a:bodyPr/>
                    <a:lstStyle/>
                    <a:p>
                      <a:pPr indent="0" lvl="0" marL="0" rtl="0" algn="l">
                        <a:lnSpc>
                          <a:spcPct val="100000"/>
                        </a:lnSpc>
                        <a:spcBef>
                          <a:spcPts val="0"/>
                        </a:spcBef>
                        <a:spcAft>
                          <a:spcPts val="0"/>
                        </a:spcAft>
                        <a:buNone/>
                      </a:pPr>
                      <a:r>
                        <a:rPr lang="en-US">
                          <a:solidFill>
                            <a:srgbClr val="569CD6"/>
                          </a:solidFill>
                          <a:highlight>
                            <a:srgbClr val="1E1E1E"/>
                          </a:highlight>
                          <a:latin typeface="Consolas"/>
                          <a:ea typeface="Consolas"/>
                          <a:cs typeface="Consolas"/>
                          <a:sym typeface="Consolas"/>
                        </a:rPr>
                        <a:t>apiVersion</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v1</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569CD6"/>
                          </a:solidFill>
                          <a:highlight>
                            <a:srgbClr val="1E1E1E"/>
                          </a:highlight>
                          <a:latin typeface="Consolas"/>
                          <a:ea typeface="Consolas"/>
                          <a:cs typeface="Consolas"/>
                          <a:sym typeface="Consolas"/>
                        </a:rPr>
                        <a:t>kind</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ResourceQuota</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569CD6"/>
                          </a:solidFill>
                          <a:highlight>
                            <a:srgbClr val="1E1E1E"/>
                          </a:highlight>
                          <a:latin typeface="Consolas"/>
                          <a:ea typeface="Consolas"/>
                          <a:cs typeface="Consolas"/>
                          <a:sym typeface="Consolas"/>
                        </a:rPr>
                        <a:t>metadata</a:t>
                      </a:r>
                      <a:r>
                        <a:rPr lang="en-US">
                          <a:solidFill>
                            <a:srgbClr val="D4D4D4"/>
                          </a:solidFill>
                          <a:highlight>
                            <a:srgbClr val="1E1E1E"/>
                          </a:highlight>
                          <a:latin typeface="Consolas"/>
                          <a:ea typeface="Consolas"/>
                          <a:cs typeface="Consolas"/>
                          <a:sym typeface="Consolas"/>
                        </a:rPr>
                        <a:t>:</a:t>
                      </a:r>
                      <a:endParaRPr>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name</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gemini-rq</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569CD6"/>
                          </a:solidFill>
                          <a:highlight>
                            <a:srgbClr val="1E1E1E"/>
                          </a:highlight>
                          <a:latin typeface="Consolas"/>
                          <a:ea typeface="Consolas"/>
                          <a:cs typeface="Consolas"/>
                          <a:sym typeface="Consolas"/>
                        </a:rPr>
                        <a:t>spec</a:t>
                      </a:r>
                      <a:r>
                        <a:rPr lang="en-US">
                          <a:solidFill>
                            <a:srgbClr val="D4D4D4"/>
                          </a:solidFill>
                          <a:highlight>
                            <a:srgbClr val="1E1E1E"/>
                          </a:highlight>
                          <a:latin typeface="Consolas"/>
                          <a:ea typeface="Consolas"/>
                          <a:cs typeface="Consolas"/>
                          <a:sym typeface="Consolas"/>
                        </a:rPr>
                        <a:t>:</a:t>
                      </a:r>
                      <a:endParaRPr>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hard</a:t>
                      </a:r>
                      <a:r>
                        <a:rPr lang="en-US">
                          <a:solidFill>
                            <a:srgbClr val="D4D4D4"/>
                          </a:solidFill>
                          <a:highlight>
                            <a:srgbClr val="1E1E1E"/>
                          </a:highlight>
                          <a:latin typeface="Consolas"/>
                          <a:ea typeface="Consolas"/>
                          <a:cs typeface="Consolas"/>
                          <a:sym typeface="Consolas"/>
                        </a:rPr>
                        <a:t>:</a:t>
                      </a:r>
                      <a:endParaRPr>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requests.cpu</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"8"</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requests.memory</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32Gi</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limits.cpu</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"8"</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a:solidFill>
                            <a:srgbClr val="D4D4D4"/>
                          </a:solidFill>
                          <a:highlight>
                            <a:srgbClr val="1E1E1E"/>
                          </a:highlight>
                          <a:latin typeface="Consolas"/>
                          <a:ea typeface="Consolas"/>
                          <a:cs typeface="Consolas"/>
                          <a:sym typeface="Consolas"/>
                        </a:rPr>
                        <a:t>    </a:t>
                      </a:r>
                      <a:r>
                        <a:rPr lang="en-US">
                          <a:solidFill>
                            <a:srgbClr val="569CD6"/>
                          </a:solidFill>
                          <a:highlight>
                            <a:srgbClr val="1E1E1E"/>
                          </a:highlight>
                          <a:latin typeface="Consolas"/>
                          <a:ea typeface="Consolas"/>
                          <a:cs typeface="Consolas"/>
                          <a:sym typeface="Consolas"/>
                        </a:rPr>
                        <a:t>limits.memory</a:t>
                      </a:r>
                      <a:r>
                        <a:rPr lang="en-US">
                          <a:solidFill>
                            <a:srgbClr val="D4D4D4"/>
                          </a:solidFill>
                          <a:highlight>
                            <a:srgbClr val="1E1E1E"/>
                          </a:highlight>
                          <a:latin typeface="Consolas"/>
                          <a:ea typeface="Consolas"/>
                          <a:cs typeface="Consolas"/>
                          <a:sym typeface="Consolas"/>
                        </a:rPr>
                        <a:t>: </a:t>
                      </a:r>
                      <a:r>
                        <a:rPr lang="en-US">
                          <a:solidFill>
                            <a:srgbClr val="CE9178"/>
                          </a:solidFill>
                          <a:highlight>
                            <a:srgbClr val="1E1E1E"/>
                          </a:highlight>
                          <a:latin typeface="Consolas"/>
                          <a:ea typeface="Consolas"/>
                          <a:cs typeface="Consolas"/>
                          <a:sym typeface="Consolas"/>
                        </a:rPr>
                        <a:t>32Gi</a:t>
                      </a:r>
                      <a:endParaRPr>
                        <a:solidFill>
                          <a:srgbClr val="569CD6"/>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graphicFrame>
        <p:nvGraphicFramePr>
          <p:cNvPr id="245" name="Google Shape;245;p31"/>
          <p:cNvGraphicFramePr/>
          <p:nvPr/>
        </p:nvGraphicFramePr>
        <p:xfrm>
          <a:off x="6396900" y="403225"/>
          <a:ext cx="3000000" cy="3000000"/>
        </p:xfrm>
        <a:graphic>
          <a:graphicData uri="http://schemas.openxmlformats.org/drawingml/2006/table">
            <a:tbl>
              <a:tblPr>
                <a:noFill/>
                <a:tableStyleId>{41196B6B-47F4-4818-AEF1-EAAD8EFA2AC9}</a:tableStyleId>
              </a:tblPr>
              <a:tblGrid>
                <a:gridCol w="5260375"/>
              </a:tblGrid>
              <a:tr h="2099000">
                <a:tc>
                  <a:txBody>
                    <a:bodyPr/>
                    <a:lstStyle/>
                    <a:p>
                      <a:pPr indent="0" lvl="0" marL="0" rtl="0" algn="l">
                        <a:lnSpc>
                          <a:spcPct val="100000"/>
                        </a:lnSpc>
                        <a:spcBef>
                          <a:spcPts val="0"/>
                        </a:spcBef>
                        <a:spcAft>
                          <a:spcPts val="0"/>
                        </a:spcAft>
                        <a:buNone/>
                      </a:pP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AdmissionReview</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569CD6"/>
                          </a:solidFill>
                          <a:highlight>
                            <a:srgbClr val="1E1E1E"/>
                          </a:highlight>
                          <a:latin typeface="Consolas"/>
                          <a:ea typeface="Consolas"/>
                          <a:cs typeface="Consolas"/>
                          <a:sym typeface="Consolas"/>
                        </a:rPr>
                        <a:t>apiVersion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admission.k8s.io/v1beta1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569CD6"/>
                          </a:solidFill>
                          <a:highlight>
                            <a:srgbClr val="1E1E1E"/>
                          </a:highlight>
                          <a:latin typeface="Consolas"/>
                          <a:ea typeface="Consolas"/>
                          <a:cs typeface="Consolas"/>
                          <a:sym typeface="Consolas"/>
                        </a:rPr>
                        <a:t>request</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uid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decbd0f7-8ba5-4a04-9550-9e4e581fc52a</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group</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ResourceQuota</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resource</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group</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resource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resourcequotas</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requestKind</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group</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ResourceQuota</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requestResource</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group</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resource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resourcequotas</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name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gemini-rq</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namespace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default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operation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CREATE</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userInfo</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username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system:admin</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groups</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 </a:t>
                      </a:r>
                      <a:r>
                        <a:rPr lang="en-US" sz="700">
                          <a:solidFill>
                            <a:srgbClr val="CE9178"/>
                          </a:solidFill>
                          <a:highlight>
                            <a:srgbClr val="1E1E1E"/>
                          </a:highlight>
                          <a:latin typeface="Consolas"/>
                          <a:ea typeface="Consolas"/>
                          <a:cs typeface="Consolas"/>
                          <a:sym typeface="Consolas"/>
                        </a:rPr>
                        <a:t>system:masters</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 </a:t>
                      </a:r>
                      <a:r>
                        <a:rPr lang="en-US" sz="700">
                          <a:solidFill>
                            <a:srgbClr val="CE9178"/>
                          </a:solidFill>
                          <a:highlight>
                            <a:srgbClr val="1E1E1E"/>
                          </a:highlight>
                          <a:latin typeface="Consolas"/>
                          <a:ea typeface="Consolas"/>
                          <a:cs typeface="Consolas"/>
                          <a:sym typeface="Consolas"/>
                        </a:rPr>
                        <a:t>system:authenticated</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object</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ResourceQuota</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apiVersion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metadata</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name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gemini-rq</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namespace</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default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uid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de900165-a091-44ec-92a0-40d705c5bff2</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creationTimestamp</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"2022-07-17T23:01:58Z"</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annotations</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kubectl.kubernetes.io/last-applied-configuration</a:t>
                      </a: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a:t>
                      </a:r>
                      <a:endParaRPr sz="7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CE9178"/>
                          </a:solidFill>
                          <a:highlight>
                            <a:srgbClr val="1E1E1E"/>
                          </a:highlight>
                          <a:latin typeface="Consolas"/>
                          <a:ea typeface="Consolas"/>
                          <a:cs typeface="Consolas"/>
                          <a:sym typeface="Consolas"/>
                        </a:rPr>
                        <a:t>          {&lt;snip&gt;}</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managedFields</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&lt;snip&gt;</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spec</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hard</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limits.cpu</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"8"</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limits.memory</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32Gi</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requests.cpu</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"8"</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requests.memory</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32Gi</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status</a:t>
                      </a:r>
                      <a:r>
                        <a:rPr lang="en-US" sz="700">
                          <a:solidFill>
                            <a:srgbClr val="D4D4D4"/>
                          </a:solidFill>
                          <a:highlight>
                            <a:srgbClr val="1E1E1E"/>
                          </a:highlight>
                          <a:latin typeface="Consolas"/>
                          <a:ea typeface="Consolas"/>
                          <a:cs typeface="Consolas"/>
                          <a:sym typeface="Consolas"/>
                        </a:rPr>
                        <a:t>: {}</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oldObject</a:t>
                      </a: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null</a:t>
                      </a:r>
                      <a:endParaRPr sz="7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dryRun</a:t>
                      </a: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false</a:t>
                      </a:r>
                      <a:endParaRPr sz="7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options</a:t>
                      </a:r>
                      <a:r>
                        <a:rPr lang="en-US" sz="700">
                          <a:solidFill>
                            <a:srgbClr val="D4D4D4"/>
                          </a:solidFill>
                          <a:highlight>
                            <a:srgbClr val="1E1E1E"/>
                          </a:highlight>
                          <a:latin typeface="Consolas"/>
                          <a:ea typeface="Consolas"/>
                          <a:cs typeface="Consolas"/>
                          <a:sym typeface="Consolas"/>
                        </a:rPr>
                        <a:t>:</a:t>
                      </a:r>
                      <a:endParaRPr sz="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kind</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CreateOptions</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apiVersion</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meta.k8s.io/v1</a:t>
                      </a:r>
                      <a:endParaRPr sz="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700">
                          <a:solidFill>
                            <a:srgbClr val="D4D4D4"/>
                          </a:solidFill>
                          <a:highlight>
                            <a:srgbClr val="1E1E1E"/>
                          </a:highlight>
                          <a:latin typeface="Consolas"/>
                          <a:ea typeface="Consolas"/>
                          <a:cs typeface="Consolas"/>
                          <a:sym typeface="Consolas"/>
                        </a:rPr>
                        <a:t>    </a:t>
                      </a:r>
                      <a:r>
                        <a:rPr lang="en-US" sz="700">
                          <a:solidFill>
                            <a:srgbClr val="569CD6"/>
                          </a:solidFill>
                          <a:highlight>
                            <a:srgbClr val="1E1E1E"/>
                          </a:highlight>
                          <a:latin typeface="Consolas"/>
                          <a:ea typeface="Consolas"/>
                          <a:cs typeface="Consolas"/>
                          <a:sym typeface="Consolas"/>
                        </a:rPr>
                        <a:t>fieldManager</a:t>
                      </a:r>
                      <a:r>
                        <a:rPr lang="en-US" sz="700">
                          <a:solidFill>
                            <a:srgbClr val="D4D4D4"/>
                          </a:solidFill>
                          <a:highlight>
                            <a:srgbClr val="1E1E1E"/>
                          </a:highlight>
                          <a:latin typeface="Consolas"/>
                          <a:ea typeface="Consolas"/>
                          <a:cs typeface="Consolas"/>
                          <a:sym typeface="Consolas"/>
                        </a:rPr>
                        <a:t>: </a:t>
                      </a:r>
                      <a:r>
                        <a:rPr lang="en-US" sz="700">
                          <a:solidFill>
                            <a:srgbClr val="CE9178"/>
                          </a:solidFill>
                          <a:highlight>
                            <a:srgbClr val="1E1E1E"/>
                          </a:highlight>
                          <a:latin typeface="Consolas"/>
                          <a:ea typeface="Consolas"/>
                          <a:cs typeface="Consolas"/>
                          <a:sym typeface="Consolas"/>
                        </a:rPr>
                        <a:t>kubectl-client-side-apply</a:t>
                      </a:r>
                      <a:endParaRPr sz="700">
                        <a:solidFill>
                          <a:srgbClr val="D4D4D4"/>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
        <p:nvSpPr>
          <p:cNvPr id="246" name="Google Shape;246;p31"/>
          <p:cNvSpPr txBox="1"/>
          <p:nvPr/>
        </p:nvSpPr>
        <p:spPr>
          <a:xfrm>
            <a:off x="745050" y="4304100"/>
            <a:ext cx="22860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Open Sans"/>
                <a:ea typeface="Open Sans"/>
                <a:cs typeface="Open Sans"/>
                <a:sym typeface="Open Sans"/>
              </a:rPr>
              <a:t>Operations</a:t>
            </a:r>
            <a:endParaRPr b="1" sz="22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CREATE</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UPDATE</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DELETE</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CONNECT</a:t>
            </a:r>
            <a:endParaRPr sz="20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53" name="Google Shape;253;p32"/>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a:t>
            </a:r>
            <a:endParaRPr/>
          </a:p>
        </p:txBody>
      </p:sp>
      <p:sp>
        <p:nvSpPr>
          <p:cNvPr id="254" name="Google Shape;254;p32"/>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Policy is mandatory especially in production</a:t>
            </a:r>
            <a:endParaRPr sz="2000"/>
          </a:p>
          <a:p>
            <a:pPr indent="-355600" lvl="0" marL="457200" rtl="0" algn="l">
              <a:spcBef>
                <a:spcPts val="1000"/>
              </a:spcBef>
              <a:spcAft>
                <a:spcPts val="0"/>
              </a:spcAft>
              <a:buSzPts val="2000"/>
              <a:buChar char="●"/>
            </a:pPr>
            <a:r>
              <a:rPr lang="en-US" sz="2000"/>
              <a:t>Custom policy is implemented via Admission Controls</a:t>
            </a:r>
            <a:endParaRPr sz="2000"/>
          </a:p>
          <a:p>
            <a:pPr indent="-355600" lvl="0" marL="457200" rtl="0" algn="l">
              <a:spcBef>
                <a:spcPts val="1000"/>
              </a:spcBef>
              <a:spcAft>
                <a:spcPts val="0"/>
              </a:spcAft>
              <a:buSzPts val="2000"/>
              <a:buChar char="●"/>
            </a:pPr>
            <a:r>
              <a:rPr lang="en-US" sz="2000"/>
              <a:t>Webhooks are the “bridge” mechanism</a:t>
            </a:r>
            <a:endParaRPr sz="2000"/>
          </a:p>
          <a:p>
            <a:pPr indent="-355600" lvl="0" marL="457200" rtl="0" algn="l">
              <a:spcBef>
                <a:spcPts val="1000"/>
              </a:spcBef>
              <a:spcAft>
                <a:spcPts val="0"/>
              </a:spcAft>
              <a:buSzPts val="2000"/>
              <a:buChar char="●"/>
            </a:pPr>
            <a:r>
              <a:rPr lang="en-US" sz="2000"/>
              <a:t>Kyverno has lowest cost, highest return</a:t>
            </a:r>
            <a:endParaRPr sz="2000"/>
          </a:p>
          <a:p>
            <a:pPr indent="-355600" lvl="0" marL="457200" rtl="0" algn="l">
              <a:spcBef>
                <a:spcPts val="1000"/>
              </a:spcBef>
              <a:spcAft>
                <a:spcPts val="1000"/>
              </a:spcAft>
              <a:buSzPts val="2000"/>
              <a:buChar char="●"/>
            </a:pPr>
            <a:r>
              <a:rPr lang="en-US" sz="2000"/>
              <a:t>Everything comes packaged as </a:t>
            </a:r>
            <a:r>
              <a:rPr i="1" lang="en-US" sz="2000"/>
              <a:t>AdmissionReview</a:t>
            </a:r>
            <a:endParaRPr i="1"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1" type="body"/>
          </p:nvPr>
        </p:nvSpPr>
        <p:spPr>
          <a:xfrm>
            <a:off x="228800" y="2819399"/>
            <a:ext cx="7233600" cy="78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Welcome!</a:t>
            </a:r>
            <a:endParaRPr b="1"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1" type="body"/>
          </p:nvPr>
        </p:nvSpPr>
        <p:spPr>
          <a:xfrm>
            <a:off x="209825" y="2666549"/>
            <a:ext cx="7233600" cy="245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Installation &amp; </a:t>
            </a:r>
            <a:endParaRPr b="1" sz="4800"/>
          </a:p>
          <a:p>
            <a:pPr indent="0" lvl="0" marL="0" rtl="0" algn="l">
              <a:spcBef>
                <a:spcPts val="0"/>
              </a:spcBef>
              <a:spcAft>
                <a:spcPts val="0"/>
              </a:spcAft>
              <a:buNone/>
            </a:pPr>
            <a:r>
              <a:rPr b="1" lang="en-US" sz="4800"/>
              <a:t>Policy Overview</a:t>
            </a:r>
            <a:endParaRPr b="1"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67" name="Google Shape;267;p34"/>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Installation</a:t>
            </a:r>
            <a:endParaRPr/>
          </a:p>
        </p:txBody>
      </p:sp>
      <p:sp>
        <p:nvSpPr>
          <p:cNvPr id="268" name="Google Shape;268;p34"/>
          <p:cNvSpPr txBox="1"/>
          <p:nvPr>
            <p:ph idx="1" type="body"/>
          </p:nvPr>
        </p:nvSpPr>
        <p:spPr>
          <a:xfrm>
            <a:off x="379550" y="1129750"/>
            <a:ext cx="11244600" cy="4305300"/>
          </a:xfrm>
          <a:prstGeom prst="rect">
            <a:avLst/>
          </a:prstGeom>
        </p:spPr>
        <p:txBody>
          <a:bodyPr anchorCtr="0" anchor="t" bIns="45700" lIns="91425" spcFirstLastPara="1" rIns="91425" wrap="square" tIns="45700">
            <a:normAutofit/>
          </a:bodyPr>
          <a:lstStyle/>
          <a:p>
            <a:pPr indent="-355600" lvl="0" marL="457200" rtl="0" algn="l">
              <a:lnSpc>
                <a:spcPct val="115000"/>
              </a:lnSpc>
              <a:spcBef>
                <a:spcPts val="0"/>
              </a:spcBef>
              <a:spcAft>
                <a:spcPts val="0"/>
              </a:spcAft>
              <a:buSzPts val="2000"/>
              <a:buChar char="●"/>
            </a:pPr>
            <a:r>
              <a:rPr lang="en-US" sz="2000"/>
              <a:t>Kyverno runs intra-cluster</a:t>
            </a:r>
            <a:endParaRPr sz="2000"/>
          </a:p>
          <a:p>
            <a:pPr indent="-355600" lvl="0" marL="457200" rtl="0" algn="l">
              <a:lnSpc>
                <a:spcPct val="115000"/>
              </a:lnSpc>
              <a:spcBef>
                <a:spcPts val="1000"/>
              </a:spcBef>
              <a:spcAft>
                <a:spcPts val="0"/>
              </a:spcAft>
              <a:buSzPts val="2000"/>
              <a:buChar char="●"/>
            </a:pPr>
            <a:r>
              <a:rPr lang="en-US" sz="2000"/>
              <a:t>High Availability @ 3 replicas</a:t>
            </a:r>
            <a:endParaRPr sz="2000"/>
          </a:p>
          <a:p>
            <a:pPr indent="-330200" lvl="1" marL="914400" rtl="0" algn="l">
              <a:lnSpc>
                <a:spcPct val="115000"/>
              </a:lnSpc>
              <a:spcBef>
                <a:spcPts val="1000"/>
              </a:spcBef>
              <a:spcAft>
                <a:spcPts val="0"/>
              </a:spcAft>
              <a:buSzPts val="1600"/>
              <a:buChar char="○"/>
            </a:pPr>
            <a:r>
              <a:rPr lang="en-US" sz="1600"/>
              <a:t>Pod anti-affinity</a:t>
            </a:r>
            <a:endParaRPr sz="1600"/>
          </a:p>
          <a:p>
            <a:pPr indent="-330200" lvl="1" marL="914400" rtl="0" algn="l">
              <a:lnSpc>
                <a:spcPct val="115000"/>
              </a:lnSpc>
              <a:spcBef>
                <a:spcPts val="1000"/>
              </a:spcBef>
              <a:spcAft>
                <a:spcPts val="0"/>
              </a:spcAft>
              <a:buSzPts val="1600"/>
              <a:buChar char="○"/>
            </a:pPr>
            <a:r>
              <a:rPr lang="en-US" sz="1600"/>
              <a:t>PodDisruptionBudget</a:t>
            </a:r>
            <a:endParaRPr sz="1600"/>
          </a:p>
          <a:p>
            <a:pPr indent="-355600" lvl="0" marL="457200" rtl="0" algn="l">
              <a:lnSpc>
                <a:spcPct val="115000"/>
              </a:lnSpc>
              <a:spcBef>
                <a:spcPts val="1000"/>
              </a:spcBef>
              <a:spcAft>
                <a:spcPts val="0"/>
              </a:spcAft>
              <a:buSzPts val="2000"/>
              <a:buChar char="●"/>
            </a:pPr>
            <a:r>
              <a:rPr lang="en-US" sz="2000"/>
              <a:t>Helm recommended method (easiest, production)</a:t>
            </a:r>
            <a:endParaRPr sz="2000"/>
          </a:p>
          <a:p>
            <a:pPr indent="-355600" lvl="0" marL="457200" rtl="0" algn="l">
              <a:lnSpc>
                <a:spcPct val="115000"/>
              </a:lnSpc>
              <a:spcBef>
                <a:spcPts val="1000"/>
              </a:spcBef>
              <a:spcAft>
                <a:spcPts val="1000"/>
              </a:spcAft>
              <a:buSzPts val="2000"/>
              <a:buChar char="●"/>
            </a:pPr>
            <a:r>
              <a:rPr lang="en-US" sz="2000"/>
              <a:t>Raw YAML manifest available (testing only)</a:t>
            </a:r>
            <a:endParaRPr sz="2000"/>
          </a:p>
        </p:txBody>
      </p:sp>
      <p:sp>
        <p:nvSpPr>
          <p:cNvPr id="269" name="Google Shape;269;p34"/>
          <p:cNvSpPr txBox="1"/>
          <p:nvPr/>
        </p:nvSpPr>
        <p:spPr>
          <a:xfrm>
            <a:off x="1230650" y="5501525"/>
            <a:ext cx="9542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highlight>
                  <a:schemeClr val="lt2"/>
                </a:highlight>
                <a:latin typeface="Consolas"/>
                <a:ea typeface="Consolas"/>
                <a:cs typeface="Consolas"/>
                <a:sym typeface="Consolas"/>
              </a:rPr>
              <a:t>helm install kyverno kyverno/kyverno -n kyverno --create-namespace</a:t>
            </a:r>
            <a:endParaRPr sz="2000">
              <a:solidFill>
                <a:schemeClr val="dk1"/>
              </a:solidFill>
              <a:highlight>
                <a:schemeClr val="lt2"/>
              </a:highlight>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76" name="Google Shape;276;p35"/>
          <p:cNvSpPr txBox="1"/>
          <p:nvPr>
            <p:ph type="title"/>
          </p:nvPr>
        </p:nvSpPr>
        <p:spPr>
          <a:xfrm>
            <a:off x="234650" y="93600"/>
            <a:ext cx="8436300" cy="922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Kyverno High Level Architecture</a:t>
            </a:r>
            <a:endParaRPr/>
          </a:p>
        </p:txBody>
      </p:sp>
      <p:pic>
        <p:nvPicPr>
          <p:cNvPr id="277" name="Google Shape;277;p35"/>
          <p:cNvPicPr preferRelativeResize="0"/>
          <p:nvPr/>
        </p:nvPicPr>
        <p:blipFill>
          <a:blip r:embed="rId3">
            <a:alphaModFix/>
          </a:blip>
          <a:stretch>
            <a:fillRect/>
          </a:stretch>
        </p:blipFill>
        <p:spPr>
          <a:xfrm>
            <a:off x="560532" y="922200"/>
            <a:ext cx="10182778" cy="553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84" name="Google Shape;284;p36"/>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Policy as CRDs</a:t>
            </a:r>
            <a:endParaRPr/>
          </a:p>
        </p:txBody>
      </p:sp>
      <p:sp>
        <p:nvSpPr>
          <p:cNvPr id="285" name="Google Shape;285;p36"/>
          <p:cNvSpPr txBox="1"/>
          <p:nvPr>
            <p:ph idx="1" type="body"/>
          </p:nvPr>
        </p:nvSpPr>
        <p:spPr>
          <a:xfrm>
            <a:off x="379550" y="1129750"/>
            <a:ext cx="10377000" cy="50739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lang="en-US" sz="2000"/>
              <a:t>Two CRDs for policy</a:t>
            </a:r>
            <a:endParaRPr sz="2000"/>
          </a:p>
          <a:p>
            <a:pPr indent="-330200" lvl="1" marL="914400" rtl="0" algn="l">
              <a:lnSpc>
                <a:spcPct val="100000"/>
              </a:lnSpc>
              <a:spcBef>
                <a:spcPts val="1000"/>
              </a:spcBef>
              <a:spcAft>
                <a:spcPts val="0"/>
              </a:spcAft>
              <a:buSzPts val="1600"/>
              <a:buChar char="○"/>
            </a:pPr>
            <a:r>
              <a:rPr lang="en-US" sz="1600"/>
              <a:t>Policy &lt;- Namespaced policy</a:t>
            </a:r>
            <a:endParaRPr sz="1600"/>
          </a:p>
          <a:p>
            <a:pPr indent="-330200" lvl="1" marL="914400" rtl="0" algn="l">
              <a:lnSpc>
                <a:spcPct val="100000"/>
              </a:lnSpc>
              <a:spcBef>
                <a:spcPts val="1000"/>
              </a:spcBef>
              <a:spcAft>
                <a:spcPts val="0"/>
              </a:spcAft>
              <a:buSzPts val="1600"/>
              <a:buChar char="○"/>
            </a:pPr>
            <a:r>
              <a:rPr lang="en-US" sz="1600"/>
              <a:t>ClusterPolicy &lt;- Cluster-scoped policy</a:t>
            </a:r>
            <a:endParaRPr sz="1600"/>
          </a:p>
          <a:p>
            <a:pPr indent="-355600" lvl="0" marL="457200" rtl="0" algn="l">
              <a:lnSpc>
                <a:spcPct val="100000"/>
              </a:lnSpc>
              <a:spcBef>
                <a:spcPts val="1000"/>
              </a:spcBef>
              <a:spcAft>
                <a:spcPts val="0"/>
              </a:spcAft>
              <a:buSzPts val="2000"/>
              <a:buChar char="●"/>
            </a:pPr>
            <a:r>
              <a:rPr lang="en-US" sz="2000"/>
              <a:t>OpenAPIv3 compliant</a:t>
            </a:r>
            <a:endParaRPr sz="2000"/>
          </a:p>
          <a:p>
            <a:pPr indent="-355600" lvl="0" marL="457200" rtl="0" algn="l">
              <a:lnSpc>
                <a:spcPct val="100000"/>
              </a:lnSpc>
              <a:spcBef>
                <a:spcPts val="1000"/>
              </a:spcBef>
              <a:spcAft>
                <a:spcPts val="0"/>
              </a:spcAft>
              <a:buSzPts val="2000"/>
              <a:buChar char="●"/>
            </a:pPr>
            <a:r>
              <a:rPr lang="en-US" sz="2000"/>
              <a:t>Fully described (</a:t>
            </a:r>
            <a:r>
              <a:rPr lang="en-US" sz="2000">
                <a:solidFill>
                  <a:srgbClr val="FF9900"/>
                </a:solidFill>
                <a:latin typeface="Consolas"/>
                <a:ea typeface="Consolas"/>
                <a:cs typeface="Consolas"/>
                <a:sym typeface="Consolas"/>
              </a:rPr>
              <a:t>kubectl explain</a:t>
            </a:r>
            <a:r>
              <a:rPr lang="en-US" sz="2000"/>
              <a:t>)</a:t>
            </a:r>
            <a:endParaRPr sz="2000"/>
          </a:p>
          <a:p>
            <a:pPr indent="-355600" lvl="0" marL="457200" rtl="0" algn="l">
              <a:lnSpc>
                <a:spcPct val="100000"/>
              </a:lnSpc>
              <a:spcBef>
                <a:spcPts val="1000"/>
              </a:spcBef>
              <a:spcAft>
                <a:spcPts val="0"/>
              </a:spcAft>
              <a:buSzPts val="2000"/>
              <a:buChar char="●"/>
            </a:pPr>
            <a:r>
              <a:rPr lang="en-US" sz="2000"/>
              <a:t>Use Kubernetes RBAC to control</a:t>
            </a:r>
            <a:endParaRPr sz="2000"/>
          </a:p>
          <a:p>
            <a:pPr indent="-355600" lvl="0" marL="457200" rtl="0" algn="l">
              <a:lnSpc>
                <a:spcPct val="100000"/>
              </a:lnSpc>
              <a:spcBef>
                <a:spcPts val="1000"/>
              </a:spcBef>
              <a:spcAft>
                <a:spcPts val="0"/>
              </a:spcAft>
              <a:buSzPts val="2000"/>
              <a:buChar char="●"/>
            </a:pPr>
            <a:r>
              <a:rPr lang="en-US" sz="2000"/>
              <a:t>Policy ⇒ Webhooks</a:t>
            </a:r>
            <a:endParaRPr sz="2000"/>
          </a:p>
          <a:p>
            <a:pPr indent="-355600" lvl="0" marL="457200" rtl="0" algn="l">
              <a:lnSpc>
                <a:spcPct val="100000"/>
              </a:lnSpc>
              <a:spcBef>
                <a:spcPts val="1000"/>
              </a:spcBef>
              <a:spcAft>
                <a:spcPts val="0"/>
              </a:spcAft>
              <a:buSzPts val="2000"/>
              <a:buChar char="●"/>
            </a:pPr>
            <a:r>
              <a:rPr lang="en-US" sz="2000"/>
              <a:t>failurePolicy</a:t>
            </a:r>
            <a:endParaRPr sz="2000"/>
          </a:p>
          <a:p>
            <a:pPr indent="-330200" lvl="1" marL="914400" rtl="0" algn="l">
              <a:lnSpc>
                <a:spcPct val="100000"/>
              </a:lnSpc>
              <a:spcBef>
                <a:spcPts val="1000"/>
              </a:spcBef>
              <a:spcAft>
                <a:spcPts val="0"/>
              </a:spcAft>
              <a:buSzPts val="1600"/>
              <a:buChar char="○"/>
            </a:pPr>
            <a:r>
              <a:rPr lang="en-US" sz="1600"/>
              <a:t>Fail</a:t>
            </a:r>
            <a:endParaRPr sz="1600"/>
          </a:p>
          <a:p>
            <a:pPr indent="-330200" lvl="1" marL="914400" rtl="0" algn="l">
              <a:lnSpc>
                <a:spcPct val="100000"/>
              </a:lnSpc>
              <a:spcBef>
                <a:spcPts val="1000"/>
              </a:spcBef>
              <a:spcAft>
                <a:spcPts val="0"/>
              </a:spcAft>
              <a:buSzPts val="1600"/>
              <a:buChar char="○"/>
            </a:pPr>
            <a:r>
              <a:rPr lang="en-US" sz="1600"/>
              <a:t>Ignore</a:t>
            </a:r>
            <a:endParaRPr sz="1600"/>
          </a:p>
          <a:p>
            <a:pPr indent="-355600" lvl="0" marL="457200" rtl="0" algn="l">
              <a:lnSpc>
                <a:spcPct val="100000"/>
              </a:lnSpc>
              <a:spcBef>
                <a:spcPts val="1000"/>
              </a:spcBef>
              <a:spcAft>
                <a:spcPts val="0"/>
              </a:spcAft>
              <a:buSzPts val="2000"/>
              <a:buChar char="●"/>
            </a:pPr>
            <a:r>
              <a:rPr lang="en-US" sz="2000"/>
              <a:t>webhookTimeoutSeconds</a:t>
            </a:r>
            <a:endParaRPr sz="2000"/>
          </a:p>
          <a:p>
            <a:pPr indent="-330200" lvl="1" marL="914400" rtl="0" algn="l">
              <a:lnSpc>
                <a:spcPct val="100000"/>
              </a:lnSpc>
              <a:spcBef>
                <a:spcPts val="1000"/>
              </a:spcBef>
              <a:spcAft>
                <a:spcPts val="1000"/>
              </a:spcAft>
              <a:buSzPts val="1600"/>
              <a:buChar char="○"/>
            </a:pPr>
            <a:r>
              <a:rPr lang="en-US" sz="1600"/>
              <a:t>0-30</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92" name="Google Shape;292;p37"/>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Policy Anatomy</a:t>
            </a:r>
            <a:endParaRPr/>
          </a:p>
        </p:txBody>
      </p:sp>
      <p:pic>
        <p:nvPicPr>
          <p:cNvPr id="293" name="Google Shape;293;p37"/>
          <p:cNvPicPr preferRelativeResize="0"/>
          <p:nvPr/>
        </p:nvPicPr>
        <p:blipFill>
          <a:blip r:embed="rId3">
            <a:alphaModFix/>
          </a:blip>
          <a:stretch>
            <a:fillRect/>
          </a:stretch>
        </p:blipFill>
        <p:spPr>
          <a:xfrm>
            <a:off x="2050032" y="1007157"/>
            <a:ext cx="7810500" cy="523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00" name="Google Shape;300;p38"/>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Sample Policy</a:t>
            </a:r>
            <a:endParaRPr/>
          </a:p>
        </p:txBody>
      </p:sp>
      <p:graphicFrame>
        <p:nvGraphicFramePr>
          <p:cNvPr id="301" name="Google Shape;301;p38"/>
          <p:cNvGraphicFramePr/>
          <p:nvPr/>
        </p:nvGraphicFramePr>
        <p:xfrm>
          <a:off x="1695925" y="936575"/>
          <a:ext cx="3000000" cy="3000000"/>
        </p:xfrm>
        <a:graphic>
          <a:graphicData uri="http://schemas.openxmlformats.org/drawingml/2006/table">
            <a:tbl>
              <a:tblPr>
                <a:noFill/>
                <a:tableStyleId>{41196B6B-47F4-4818-AEF1-EAAD8EFA2AC9}</a:tableStyleId>
              </a:tblPr>
              <a:tblGrid>
                <a:gridCol w="8703875"/>
              </a:tblGrid>
              <a:tr h="12700">
                <a:tc>
                  <a:txBody>
                    <a:bodyPr/>
                    <a:lstStyle/>
                    <a:p>
                      <a:pPr indent="0" lvl="0" marL="0" rtl="0" algn="l">
                        <a:lnSpc>
                          <a:spcPct val="100000"/>
                        </a:lnSpc>
                        <a:spcBef>
                          <a:spcPts val="0"/>
                        </a:spcBef>
                        <a:spcAft>
                          <a:spcPts val="0"/>
                        </a:spcAft>
                        <a:buNone/>
                      </a:pPr>
                      <a:r>
                        <a:rPr lang="en-US" sz="1700">
                          <a:solidFill>
                            <a:srgbClr val="569CD6"/>
                          </a:solidFill>
                          <a:highlight>
                            <a:srgbClr val="1E1E1E"/>
                          </a:highlight>
                          <a:latin typeface="Consolas"/>
                          <a:ea typeface="Consolas"/>
                          <a:cs typeface="Consolas"/>
                          <a:sym typeface="Consolas"/>
                        </a:rPr>
                        <a:t>apiVersion</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kyverno.io/v1</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569CD6"/>
                          </a:solidFill>
                          <a:highlight>
                            <a:srgbClr val="1E1E1E"/>
                          </a:highlight>
                          <a:latin typeface="Consolas"/>
                          <a:ea typeface="Consolas"/>
                          <a:cs typeface="Consolas"/>
                          <a:sym typeface="Consolas"/>
                        </a:rPr>
                        <a:t>kind</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ClusterPolicy</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569CD6"/>
                          </a:solidFill>
                          <a:highlight>
                            <a:srgbClr val="1E1E1E"/>
                          </a:highlight>
                          <a:latin typeface="Consolas"/>
                          <a:ea typeface="Consolas"/>
                          <a:cs typeface="Consolas"/>
                          <a:sym typeface="Consolas"/>
                        </a:rPr>
                        <a:t>metadata</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name</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require-labels</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569CD6"/>
                          </a:solidFill>
                          <a:highlight>
                            <a:srgbClr val="1E1E1E"/>
                          </a:highlight>
                          <a:latin typeface="Consolas"/>
                          <a:ea typeface="Consolas"/>
                          <a:cs typeface="Consolas"/>
                          <a:sym typeface="Consolas"/>
                        </a:rPr>
                        <a:t>spec</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validationFailureAction</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enforce</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background</a:t>
                      </a: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true</a:t>
                      </a:r>
                      <a:endParaRPr sz="17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rules</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 </a:t>
                      </a:r>
                      <a:r>
                        <a:rPr lang="en-US" sz="1700">
                          <a:solidFill>
                            <a:srgbClr val="569CD6"/>
                          </a:solidFill>
                          <a:highlight>
                            <a:srgbClr val="1E1E1E"/>
                          </a:highlight>
                          <a:latin typeface="Consolas"/>
                          <a:ea typeface="Consolas"/>
                          <a:cs typeface="Consolas"/>
                          <a:sym typeface="Consolas"/>
                        </a:rPr>
                        <a:t>name</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check-for-team</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match</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any</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 </a:t>
                      </a:r>
                      <a:r>
                        <a:rPr lang="en-US" sz="1700">
                          <a:solidFill>
                            <a:srgbClr val="569CD6"/>
                          </a:solidFill>
                          <a:highlight>
                            <a:srgbClr val="1E1E1E"/>
                          </a:highlight>
                          <a:latin typeface="Consolas"/>
                          <a:ea typeface="Consolas"/>
                          <a:cs typeface="Consolas"/>
                          <a:sym typeface="Consolas"/>
                        </a:rPr>
                        <a:t>resources</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kinds</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 </a:t>
                      </a:r>
                      <a:r>
                        <a:rPr lang="en-US" sz="1700">
                          <a:solidFill>
                            <a:srgbClr val="CE9178"/>
                          </a:solidFill>
                          <a:highlight>
                            <a:srgbClr val="1E1E1E"/>
                          </a:highlight>
                          <a:latin typeface="Consolas"/>
                          <a:ea typeface="Consolas"/>
                          <a:cs typeface="Consolas"/>
                          <a:sym typeface="Consolas"/>
                        </a:rPr>
                        <a:t>Pod</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validate</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message</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"The label `team` is required."</a:t>
                      </a:r>
                      <a:endParaRPr sz="17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pattern</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metadata</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labels</a:t>
                      </a:r>
                      <a:r>
                        <a:rPr lang="en-US" sz="1700">
                          <a:solidFill>
                            <a:srgbClr val="D4D4D4"/>
                          </a:solidFill>
                          <a:highlight>
                            <a:srgbClr val="1E1E1E"/>
                          </a:highlight>
                          <a:latin typeface="Consolas"/>
                          <a:ea typeface="Consolas"/>
                          <a:cs typeface="Consolas"/>
                          <a:sym typeface="Consolas"/>
                        </a:rPr>
                        <a:t>:</a:t>
                      </a:r>
                      <a:endParaRPr sz="17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700">
                          <a:solidFill>
                            <a:srgbClr val="D4D4D4"/>
                          </a:solidFill>
                          <a:highlight>
                            <a:srgbClr val="1E1E1E"/>
                          </a:highlight>
                          <a:latin typeface="Consolas"/>
                          <a:ea typeface="Consolas"/>
                          <a:cs typeface="Consolas"/>
                          <a:sym typeface="Consolas"/>
                        </a:rPr>
                        <a:t>            </a:t>
                      </a:r>
                      <a:r>
                        <a:rPr lang="en-US" sz="1700">
                          <a:solidFill>
                            <a:srgbClr val="569CD6"/>
                          </a:solidFill>
                          <a:highlight>
                            <a:srgbClr val="1E1E1E"/>
                          </a:highlight>
                          <a:latin typeface="Consolas"/>
                          <a:ea typeface="Consolas"/>
                          <a:cs typeface="Consolas"/>
                          <a:sym typeface="Consolas"/>
                        </a:rPr>
                        <a:t>team</a:t>
                      </a:r>
                      <a:r>
                        <a:rPr lang="en-US" sz="1700">
                          <a:solidFill>
                            <a:srgbClr val="D4D4D4"/>
                          </a:solidFill>
                          <a:highlight>
                            <a:srgbClr val="1E1E1E"/>
                          </a:highlight>
                          <a:latin typeface="Consolas"/>
                          <a:ea typeface="Consolas"/>
                          <a:cs typeface="Consolas"/>
                          <a:sym typeface="Consolas"/>
                        </a:rPr>
                        <a:t>: </a:t>
                      </a:r>
                      <a:r>
                        <a:rPr lang="en-US" sz="1700">
                          <a:solidFill>
                            <a:srgbClr val="CE9178"/>
                          </a:solidFill>
                          <a:highlight>
                            <a:srgbClr val="1E1E1E"/>
                          </a:highlight>
                          <a:latin typeface="Consolas"/>
                          <a:ea typeface="Consolas"/>
                          <a:cs typeface="Consolas"/>
                          <a:sym typeface="Consolas"/>
                        </a:rPr>
                        <a:t>"?*"</a:t>
                      </a:r>
                      <a:endParaRPr sz="1700">
                        <a:solidFill>
                          <a:srgbClr val="569CD6"/>
                        </a:solidFill>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08" name="Google Shape;308;p39"/>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More Policy Behavior</a:t>
            </a:r>
            <a:endParaRPr/>
          </a:p>
        </p:txBody>
      </p:sp>
      <p:sp>
        <p:nvSpPr>
          <p:cNvPr id="309" name="Google Shape;309;p39"/>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Policy serves as logical “container” for rules</a:t>
            </a:r>
            <a:r>
              <a:rPr baseline="30000" lang="en-US" sz="2000"/>
              <a:t>*</a:t>
            </a:r>
            <a:endParaRPr baseline="30000" sz="2000"/>
          </a:p>
          <a:p>
            <a:pPr indent="-355600" lvl="0" marL="457200" rtl="0" algn="l">
              <a:spcBef>
                <a:spcPts val="1000"/>
              </a:spcBef>
              <a:spcAft>
                <a:spcPts val="0"/>
              </a:spcAft>
              <a:buSzPts val="2000"/>
              <a:buChar char="●"/>
            </a:pPr>
            <a:r>
              <a:rPr lang="en-US" sz="2000"/>
              <a:t>Some fields control behavior at </a:t>
            </a:r>
            <a:r>
              <a:rPr lang="en-US" sz="2000">
                <a:highlight>
                  <a:schemeClr val="lt2"/>
                </a:highlight>
                <a:latin typeface="Consolas"/>
                <a:ea typeface="Consolas"/>
                <a:cs typeface="Consolas"/>
                <a:sym typeface="Consolas"/>
              </a:rPr>
              <a:t>spec</a:t>
            </a:r>
            <a:r>
              <a:rPr lang="en-US" sz="2000">
                <a:solidFill>
                  <a:srgbClr val="FF9900"/>
                </a:solidFill>
                <a:latin typeface="Consolas"/>
                <a:ea typeface="Consolas"/>
                <a:cs typeface="Consolas"/>
                <a:sym typeface="Consolas"/>
              </a:rPr>
              <a:t> </a:t>
            </a:r>
            <a:r>
              <a:rPr lang="en-US" sz="2000"/>
              <a:t>may determine</a:t>
            </a:r>
            <a:endParaRPr sz="2000">
              <a:solidFill>
                <a:srgbClr val="FF9900"/>
              </a:solidFill>
              <a:latin typeface="Consolas"/>
              <a:ea typeface="Consolas"/>
              <a:cs typeface="Consolas"/>
              <a:sym typeface="Consolas"/>
            </a:endParaRPr>
          </a:p>
          <a:p>
            <a:pPr indent="-330200" lvl="1" marL="914400" rtl="0" algn="l">
              <a:spcBef>
                <a:spcPts val="1000"/>
              </a:spcBef>
              <a:spcAft>
                <a:spcPts val="0"/>
              </a:spcAft>
              <a:buSzPts val="1600"/>
              <a:buChar char="○"/>
            </a:pPr>
            <a:r>
              <a:rPr lang="en-US" sz="1600">
                <a:highlight>
                  <a:schemeClr val="lt2"/>
                </a:highlight>
                <a:latin typeface="Consolas"/>
                <a:ea typeface="Consolas"/>
                <a:cs typeface="Consolas"/>
                <a:sym typeface="Consolas"/>
              </a:rPr>
              <a:t>validationFailureAction</a:t>
            </a:r>
            <a:r>
              <a:rPr lang="en-US" sz="1600">
                <a:highlight>
                  <a:schemeClr val="lt2"/>
                </a:highlight>
              </a:rPr>
              <a:t>, </a:t>
            </a:r>
            <a:r>
              <a:rPr lang="en-US" sz="1600">
                <a:highlight>
                  <a:schemeClr val="lt2"/>
                </a:highlight>
                <a:latin typeface="Consolas"/>
                <a:ea typeface="Consolas"/>
                <a:cs typeface="Consolas"/>
                <a:sym typeface="Consolas"/>
              </a:rPr>
              <a:t>background</a:t>
            </a:r>
            <a:r>
              <a:rPr lang="en-US" sz="1600">
                <a:highlight>
                  <a:schemeClr val="lt2"/>
                </a:highlight>
              </a:rPr>
              <a:t>, </a:t>
            </a:r>
            <a:r>
              <a:rPr lang="en-US" sz="1600">
                <a:highlight>
                  <a:schemeClr val="lt2"/>
                </a:highlight>
                <a:latin typeface="Consolas"/>
                <a:ea typeface="Consolas"/>
                <a:cs typeface="Consolas"/>
                <a:sym typeface="Consolas"/>
              </a:rPr>
              <a:t>failurePolicy</a:t>
            </a:r>
            <a:endParaRPr sz="1600">
              <a:highlight>
                <a:schemeClr val="lt2"/>
              </a:highlight>
              <a:latin typeface="Consolas"/>
              <a:ea typeface="Consolas"/>
              <a:cs typeface="Consolas"/>
              <a:sym typeface="Consolas"/>
            </a:endParaRPr>
          </a:p>
          <a:p>
            <a:pPr indent="-355600" lvl="0" marL="457200" rtl="0" algn="l">
              <a:spcBef>
                <a:spcPts val="1000"/>
              </a:spcBef>
              <a:spcAft>
                <a:spcPts val="0"/>
              </a:spcAft>
              <a:buSzPts val="2000"/>
              <a:buChar char="●"/>
            </a:pPr>
            <a:r>
              <a:rPr lang="en-US" sz="2000"/>
              <a:t>R</a:t>
            </a:r>
            <a:r>
              <a:rPr lang="en-US" sz="2000"/>
              <a:t>ules </a:t>
            </a:r>
            <a:r>
              <a:rPr lang="en-US" sz="2000"/>
              <a:t>applied in policy definition order</a:t>
            </a:r>
            <a:endParaRPr sz="2000"/>
          </a:p>
          <a:p>
            <a:pPr indent="-355600" lvl="0" marL="457200" rtl="0" algn="l">
              <a:spcBef>
                <a:spcPts val="1000"/>
              </a:spcBef>
              <a:spcAft>
                <a:spcPts val="0"/>
              </a:spcAft>
              <a:buSzPts val="2000"/>
              <a:buChar char="●"/>
            </a:pPr>
            <a:r>
              <a:rPr lang="en-US" sz="2000"/>
              <a:t>One rule cannot override/countermand another</a:t>
            </a:r>
            <a:endParaRPr sz="2000"/>
          </a:p>
          <a:p>
            <a:pPr indent="-355600" lvl="0" marL="457200" rtl="0" algn="l">
              <a:spcBef>
                <a:spcPts val="1000"/>
              </a:spcBef>
              <a:spcAft>
                <a:spcPts val="0"/>
              </a:spcAft>
              <a:buSzPts val="2000"/>
              <a:buChar char="●"/>
            </a:pPr>
            <a:r>
              <a:rPr lang="en-US" sz="2000"/>
              <a:t>All mutation rules apply first regardless</a:t>
            </a:r>
            <a:endParaRPr sz="2000"/>
          </a:p>
          <a:p>
            <a:pPr indent="-355600" lvl="0" marL="457200" rtl="0" algn="l">
              <a:spcBef>
                <a:spcPts val="1000"/>
              </a:spcBef>
              <a:spcAft>
                <a:spcPts val="1000"/>
              </a:spcAft>
              <a:buSzPts val="2000"/>
              <a:buChar char="●"/>
            </a:pPr>
            <a:r>
              <a:rPr lang="en-US" sz="2000"/>
              <a:t>Common to organize rules into policies if tightly related</a:t>
            </a:r>
            <a:endParaRPr sz="2000"/>
          </a:p>
        </p:txBody>
      </p:sp>
      <p:sp>
        <p:nvSpPr>
          <p:cNvPr id="310" name="Google Shape;310;p39"/>
          <p:cNvSpPr txBox="1"/>
          <p:nvPr/>
        </p:nvSpPr>
        <p:spPr>
          <a:xfrm>
            <a:off x="654500" y="6194000"/>
            <a:ext cx="40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Open Sans"/>
                <a:ea typeface="Open Sans"/>
                <a:cs typeface="Open Sans"/>
                <a:sym typeface="Open Sans"/>
              </a:rPr>
              <a:t>* Some exceptions, present and future, apply</a:t>
            </a:r>
            <a:endParaRPr>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0"/>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17" name="Google Shape;317;p40"/>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Selecting Resources</a:t>
            </a:r>
            <a:endParaRPr/>
          </a:p>
        </p:txBody>
      </p:sp>
      <p:sp>
        <p:nvSpPr>
          <p:cNvPr id="318" name="Google Shape;318;p40"/>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Resource selection is done per rule</a:t>
            </a:r>
            <a:endParaRPr sz="2000"/>
          </a:p>
          <a:p>
            <a:pPr indent="-355600" lvl="0" marL="457200" rtl="0" algn="l">
              <a:spcBef>
                <a:spcPts val="1000"/>
              </a:spcBef>
              <a:spcAft>
                <a:spcPts val="0"/>
              </a:spcAft>
              <a:buSzPts val="2000"/>
              <a:buChar char="●"/>
            </a:pPr>
            <a:r>
              <a:rPr lang="en-US" sz="2000"/>
              <a:t>A </a:t>
            </a:r>
            <a:r>
              <a:rPr lang="en-US" sz="2000">
                <a:highlight>
                  <a:schemeClr val="lt2"/>
                </a:highlight>
                <a:latin typeface="Consolas"/>
                <a:ea typeface="Consolas"/>
                <a:cs typeface="Consolas"/>
                <a:sym typeface="Consolas"/>
              </a:rPr>
              <a:t>match</a:t>
            </a:r>
            <a:r>
              <a:rPr lang="en-US" sz="2000">
                <a:solidFill>
                  <a:srgbClr val="FF9900"/>
                </a:solidFill>
                <a:latin typeface="Consolas"/>
                <a:ea typeface="Consolas"/>
                <a:cs typeface="Consolas"/>
                <a:sym typeface="Consolas"/>
              </a:rPr>
              <a:t> </a:t>
            </a:r>
            <a:r>
              <a:rPr lang="en-US" sz="2000"/>
              <a:t>block is required. </a:t>
            </a:r>
            <a:r>
              <a:rPr lang="en-US" sz="2000">
                <a:highlight>
                  <a:schemeClr val="lt2"/>
                </a:highlight>
                <a:latin typeface="Consolas"/>
                <a:ea typeface="Consolas"/>
                <a:cs typeface="Consolas"/>
                <a:sym typeface="Consolas"/>
              </a:rPr>
              <a:t>exclude</a:t>
            </a:r>
            <a:r>
              <a:rPr lang="en-US" sz="2000"/>
              <a:t> is optional.</a:t>
            </a:r>
            <a:endParaRPr sz="2000"/>
          </a:p>
          <a:p>
            <a:pPr indent="-355600" lvl="0" marL="457200" rtl="0" algn="l">
              <a:spcBef>
                <a:spcPts val="1000"/>
              </a:spcBef>
              <a:spcAft>
                <a:spcPts val="0"/>
              </a:spcAft>
              <a:buSzPts val="2000"/>
              <a:buChar char="●"/>
            </a:pPr>
            <a:r>
              <a:rPr lang="en-US" sz="2000"/>
              <a:t>Matching is highly flexible</a:t>
            </a:r>
            <a:endParaRPr sz="2000"/>
          </a:p>
          <a:p>
            <a:pPr indent="-355600" lvl="1" marL="914400" rtl="0" algn="l">
              <a:spcBef>
                <a:spcPts val="1000"/>
              </a:spcBef>
              <a:spcAft>
                <a:spcPts val="0"/>
              </a:spcAft>
              <a:buSzPts val="2000"/>
              <a:buChar char="○"/>
            </a:pPr>
            <a:r>
              <a:rPr i="1" lang="en-US" sz="2000"/>
              <a:t>Roles</a:t>
            </a:r>
            <a:r>
              <a:rPr lang="en-US" sz="2000"/>
              <a:t> and </a:t>
            </a:r>
            <a:r>
              <a:rPr i="1" lang="en-US" sz="2000"/>
              <a:t>ClusterRoles</a:t>
            </a:r>
            <a:r>
              <a:rPr lang="en-US" sz="2000"/>
              <a:t> are determined by Kyverno</a:t>
            </a:r>
            <a:endParaRPr sz="2000"/>
          </a:p>
          <a:p>
            <a:pPr indent="-355600" lvl="0" marL="457200" rtl="0" algn="l">
              <a:spcBef>
                <a:spcPts val="1000"/>
              </a:spcBef>
              <a:spcAft>
                <a:spcPts val="0"/>
              </a:spcAft>
              <a:buSzPts val="2000"/>
              <a:buChar char="●"/>
            </a:pPr>
            <a:r>
              <a:rPr lang="en-US" sz="2000"/>
              <a:t>Advanced control using </a:t>
            </a:r>
            <a:r>
              <a:rPr lang="en-US" sz="2000">
                <a:highlight>
                  <a:schemeClr val="lt2"/>
                </a:highlight>
                <a:latin typeface="Consolas"/>
                <a:ea typeface="Consolas"/>
                <a:cs typeface="Consolas"/>
                <a:sym typeface="Consolas"/>
              </a:rPr>
              <a:t>any</a:t>
            </a:r>
            <a:r>
              <a:rPr lang="en-US" sz="2000"/>
              <a:t> or </a:t>
            </a:r>
            <a:r>
              <a:rPr lang="en-US" sz="2000">
                <a:highlight>
                  <a:schemeClr val="lt2"/>
                </a:highlight>
                <a:latin typeface="Consolas"/>
                <a:ea typeface="Consolas"/>
                <a:cs typeface="Consolas"/>
                <a:sym typeface="Consolas"/>
              </a:rPr>
              <a:t>all</a:t>
            </a:r>
            <a:endParaRPr sz="2000">
              <a:highlight>
                <a:schemeClr val="lt2"/>
              </a:highlight>
              <a:latin typeface="Consolas"/>
              <a:ea typeface="Consolas"/>
              <a:cs typeface="Consolas"/>
              <a:sym typeface="Consolas"/>
            </a:endParaRPr>
          </a:p>
          <a:p>
            <a:pPr indent="-355600" lvl="0" marL="457200" rtl="0" algn="l">
              <a:spcBef>
                <a:spcPts val="1000"/>
              </a:spcBef>
              <a:spcAft>
                <a:spcPts val="0"/>
              </a:spcAft>
              <a:buSzPts val="2000"/>
              <a:buChar char="●"/>
            </a:pPr>
            <a:r>
              <a:rPr lang="en-US" sz="2000"/>
              <a:t>Most common selection/exclusion using </a:t>
            </a:r>
            <a:r>
              <a:rPr lang="en-US" sz="2000">
                <a:highlight>
                  <a:schemeClr val="lt2"/>
                </a:highlight>
                <a:latin typeface="Consolas"/>
                <a:ea typeface="Consolas"/>
                <a:cs typeface="Consolas"/>
                <a:sym typeface="Consolas"/>
              </a:rPr>
              <a:t>resources</a:t>
            </a:r>
            <a:endParaRPr sz="2000">
              <a:highlight>
                <a:schemeClr val="lt2"/>
              </a:highlight>
              <a:latin typeface="Consolas"/>
              <a:ea typeface="Consolas"/>
              <a:cs typeface="Consolas"/>
              <a:sym typeface="Consolas"/>
            </a:endParaRPr>
          </a:p>
          <a:p>
            <a:pPr indent="-355600" lvl="0" marL="457200" rtl="0" algn="l">
              <a:spcBef>
                <a:spcPts val="1000"/>
              </a:spcBef>
              <a:spcAft>
                <a:spcPts val="1000"/>
              </a:spcAft>
              <a:buSzPts val="2000"/>
              <a:buChar char="●"/>
            </a:pPr>
            <a:r>
              <a:rPr lang="en-US" sz="2000"/>
              <a:t>Supports wildcards (</a:t>
            </a:r>
            <a:r>
              <a:rPr lang="en-US" sz="2000">
                <a:highlight>
                  <a:schemeClr val="lt2"/>
                </a:highlight>
                <a:latin typeface="Consolas"/>
                <a:ea typeface="Consolas"/>
                <a:cs typeface="Consolas"/>
                <a:sym typeface="Consolas"/>
              </a:rPr>
              <a:t>foo-*</a:t>
            </a:r>
            <a:r>
              <a:rPr lang="en-US" sz="2000"/>
              <a:t>)</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31" name="Google Shape;331;p42"/>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Reports</a:t>
            </a:r>
            <a:endParaRPr/>
          </a:p>
        </p:txBody>
      </p:sp>
      <p:sp>
        <p:nvSpPr>
          <p:cNvPr id="332" name="Google Shape;332;p42"/>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Reports show results of validate rules when the (Cluster)Policy they’re in are set to </a:t>
            </a:r>
            <a:r>
              <a:rPr lang="en-US" sz="2000">
                <a:highlight>
                  <a:schemeClr val="lt2"/>
                </a:highlight>
                <a:latin typeface="Consolas"/>
                <a:ea typeface="Consolas"/>
                <a:cs typeface="Consolas"/>
                <a:sym typeface="Consolas"/>
              </a:rPr>
              <a:t>audit</a:t>
            </a:r>
            <a:r>
              <a:rPr lang="en-US" sz="2000"/>
              <a:t> mode</a:t>
            </a:r>
            <a:endParaRPr sz="2000"/>
          </a:p>
          <a:p>
            <a:pPr indent="-355600" lvl="0" marL="457200" rtl="0" algn="l">
              <a:spcBef>
                <a:spcPts val="1000"/>
              </a:spcBef>
              <a:spcAft>
                <a:spcPts val="0"/>
              </a:spcAft>
              <a:buSzPts val="2000"/>
              <a:buChar char="●"/>
            </a:pPr>
            <a:r>
              <a:rPr lang="en-US" sz="2000"/>
              <a:t>Blocked resources excluded</a:t>
            </a:r>
            <a:endParaRPr sz="2000"/>
          </a:p>
          <a:p>
            <a:pPr indent="-355600" lvl="0" marL="457200" rtl="0" algn="l">
              <a:spcBef>
                <a:spcPts val="1000"/>
              </a:spcBef>
              <a:spcAft>
                <a:spcPts val="0"/>
              </a:spcAft>
              <a:buSzPts val="2000"/>
              <a:buChar char="●"/>
            </a:pPr>
            <a:r>
              <a:rPr lang="en-US" sz="2000"/>
              <a:t>Two types of CRDs</a:t>
            </a:r>
            <a:endParaRPr sz="2000"/>
          </a:p>
          <a:p>
            <a:pPr indent="-330200" lvl="1" marL="914400" rtl="0" algn="l">
              <a:spcBef>
                <a:spcPts val="1000"/>
              </a:spcBef>
              <a:spcAft>
                <a:spcPts val="0"/>
              </a:spcAft>
              <a:buSzPts val="1600"/>
              <a:buChar char="○"/>
            </a:pPr>
            <a:r>
              <a:rPr i="1" lang="en-US" sz="1600"/>
              <a:t>PolicyReport</a:t>
            </a:r>
            <a:r>
              <a:rPr lang="en-US" sz="1600"/>
              <a:t> (for Namespaced resources)</a:t>
            </a:r>
            <a:endParaRPr sz="1600"/>
          </a:p>
          <a:p>
            <a:pPr indent="-330200" lvl="1" marL="914400" rtl="0" algn="l">
              <a:spcBef>
                <a:spcPts val="1000"/>
              </a:spcBef>
              <a:spcAft>
                <a:spcPts val="0"/>
              </a:spcAft>
              <a:buSzPts val="1600"/>
              <a:buChar char="○"/>
            </a:pPr>
            <a:r>
              <a:rPr i="1" lang="en-US" sz="1600"/>
              <a:t>ClusterPolicyReport</a:t>
            </a:r>
            <a:r>
              <a:rPr lang="en-US" sz="1600"/>
              <a:t> (for cluster-scoped resources)</a:t>
            </a:r>
            <a:endParaRPr sz="1600"/>
          </a:p>
          <a:p>
            <a:pPr indent="-355600" lvl="0" marL="457200" rtl="0" algn="l">
              <a:spcBef>
                <a:spcPts val="1000"/>
              </a:spcBef>
              <a:spcAft>
                <a:spcPts val="0"/>
              </a:spcAft>
              <a:buSzPts val="2000"/>
              <a:buChar char="●"/>
            </a:pPr>
            <a:r>
              <a:rPr lang="en-US" sz="2000"/>
              <a:t>Type of report </a:t>
            </a:r>
            <a:r>
              <a:rPr lang="en-US" sz="2000" u="sng"/>
              <a:t>not</a:t>
            </a:r>
            <a:r>
              <a:rPr lang="en-US" sz="2000"/>
              <a:t> related to where rule is found</a:t>
            </a:r>
            <a:endParaRPr sz="2000"/>
          </a:p>
          <a:p>
            <a:pPr indent="-355600" lvl="0" marL="457200" rtl="0" algn="l">
              <a:spcBef>
                <a:spcPts val="1000"/>
              </a:spcBef>
              <a:spcAft>
                <a:spcPts val="0"/>
              </a:spcAft>
              <a:buSzPts val="2000"/>
              <a:buChar char="●"/>
            </a:pPr>
            <a:r>
              <a:rPr lang="en-US" sz="2000"/>
              <a:t>Uses open standard from Kubernetes Policy WG</a:t>
            </a:r>
            <a:endParaRPr sz="2000"/>
          </a:p>
          <a:p>
            <a:pPr indent="-355600" lvl="0" marL="457200" rtl="0" algn="l">
              <a:spcBef>
                <a:spcPts val="1000"/>
              </a:spcBef>
              <a:spcAft>
                <a:spcPts val="1000"/>
              </a:spcAft>
              <a:buSzPts val="2000"/>
              <a:buChar char="●"/>
            </a:pPr>
            <a:r>
              <a:rPr lang="en-US" sz="2000"/>
              <a:t>Results are </a:t>
            </a:r>
            <a:r>
              <a:rPr lang="en-US" sz="2000">
                <a:highlight>
                  <a:schemeClr val="lt2"/>
                </a:highlight>
                <a:latin typeface="Consolas"/>
                <a:ea typeface="Consolas"/>
                <a:cs typeface="Consolas"/>
                <a:sym typeface="Consolas"/>
              </a:rPr>
              <a:t>pass</a:t>
            </a:r>
            <a:r>
              <a:rPr lang="en-US" sz="2000"/>
              <a:t>, </a:t>
            </a:r>
            <a:r>
              <a:rPr lang="en-US" sz="2000">
                <a:highlight>
                  <a:schemeClr val="lt2"/>
                </a:highlight>
                <a:latin typeface="Consolas"/>
                <a:ea typeface="Consolas"/>
                <a:cs typeface="Consolas"/>
                <a:sym typeface="Consolas"/>
              </a:rPr>
              <a:t>fail</a:t>
            </a:r>
            <a:r>
              <a:rPr lang="en-US" sz="2000"/>
              <a:t>, </a:t>
            </a:r>
            <a:r>
              <a:rPr lang="en-US" sz="2000">
                <a:highlight>
                  <a:schemeClr val="lt2"/>
                </a:highlight>
                <a:latin typeface="Consolas"/>
                <a:ea typeface="Consolas"/>
                <a:cs typeface="Consolas"/>
                <a:sym typeface="Consolas"/>
              </a:rPr>
              <a:t>warn</a:t>
            </a:r>
            <a:r>
              <a:rPr lang="en-US" sz="2000"/>
              <a:t>, </a:t>
            </a:r>
            <a:r>
              <a:rPr lang="en-US" sz="2000">
                <a:highlight>
                  <a:schemeClr val="lt2"/>
                </a:highlight>
                <a:latin typeface="Consolas"/>
                <a:ea typeface="Consolas"/>
                <a:cs typeface="Consolas"/>
                <a:sym typeface="Consolas"/>
              </a:rPr>
              <a:t>error</a:t>
            </a:r>
            <a:r>
              <a:rPr lang="en-US" sz="2000"/>
              <a:t>, and </a:t>
            </a:r>
            <a:r>
              <a:rPr lang="en-US" sz="2000">
                <a:highlight>
                  <a:schemeClr val="lt2"/>
                </a:highlight>
                <a:latin typeface="Consolas"/>
                <a:ea typeface="Consolas"/>
                <a:cs typeface="Consolas"/>
                <a:sym typeface="Consolas"/>
              </a:rPr>
              <a:t>skip</a:t>
            </a:r>
            <a:endParaRPr sz="2000">
              <a:highlight>
                <a:schemeClr val="lt2"/>
              </a:highlight>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622875" y="1072900"/>
            <a:ext cx="7136400" cy="49254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200"/>
              </a:spcBef>
              <a:spcAft>
                <a:spcPts val="0"/>
              </a:spcAft>
              <a:buSzPts val="2000"/>
              <a:buAutoNum type="arabicPeriod"/>
            </a:pPr>
            <a:r>
              <a:rPr lang="en-US" sz="2000"/>
              <a:t>kubectl</a:t>
            </a:r>
            <a:endParaRPr sz="2000"/>
          </a:p>
          <a:p>
            <a:pPr indent="-355600" lvl="0" marL="457200" rtl="0" algn="l">
              <a:lnSpc>
                <a:spcPct val="100000"/>
              </a:lnSpc>
              <a:spcBef>
                <a:spcPts val="1000"/>
              </a:spcBef>
              <a:spcAft>
                <a:spcPts val="0"/>
              </a:spcAft>
              <a:buSzPts val="2000"/>
              <a:buAutoNum type="arabicPeriod"/>
            </a:pPr>
            <a:r>
              <a:rPr lang="en-US" sz="2000"/>
              <a:t>KinD/</a:t>
            </a:r>
            <a:r>
              <a:rPr lang="en-US" sz="2000">
                <a:highlight>
                  <a:schemeClr val="lt1"/>
                </a:highlight>
              </a:rPr>
              <a:t>K3d</a:t>
            </a:r>
            <a:r>
              <a:rPr lang="en-US" sz="2000"/>
              <a:t>/Minikube</a:t>
            </a:r>
            <a:endParaRPr sz="2000"/>
          </a:p>
          <a:p>
            <a:pPr indent="-355600" lvl="0" marL="457200" rtl="0" algn="l">
              <a:lnSpc>
                <a:spcPct val="100000"/>
              </a:lnSpc>
              <a:spcBef>
                <a:spcPts val="1000"/>
              </a:spcBef>
              <a:spcAft>
                <a:spcPts val="0"/>
              </a:spcAft>
              <a:buSzPts val="2000"/>
              <a:buAutoNum type="arabicPeriod"/>
            </a:pPr>
            <a:r>
              <a:rPr lang="en-US" sz="2000"/>
              <a:t>git</a:t>
            </a:r>
            <a:endParaRPr sz="2000"/>
          </a:p>
          <a:p>
            <a:pPr indent="-355600" lvl="0" marL="457200" rtl="0" algn="l">
              <a:lnSpc>
                <a:spcPct val="100000"/>
              </a:lnSpc>
              <a:spcBef>
                <a:spcPts val="1000"/>
              </a:spcBef>
              <a:spcAft>
                <a:spcPts val="0"/>
              </a:spcAft>
              <a:buSzPts val="2000"/>
              <a:buAutoNum type="arabicPeriod"/>
            </a:pPr>
            <a:r>
              <a:rPr lang="en-US" sz="2000"/>
              <a:t>helm</a:t>
            </a:r>
            <a:endParaRPr sz="2000"/>
          </a:p>
          <a:p>
            <a:pPr indent="-355600" lvl="0" marL="457200" rtl="0" algn="l">
              <a:lnSpc>
                <a:spcPct val="100000"/>
              </a:lnSpc>
              <a:spcBef>
                <a:spcPts val="1000"/>
              </a:spcBef>
              <a:spcAft>
                <a:spcPts val="0"/>
              </a:spcAft>
              <a:buSzPts val="2000"/>
              <a:buAutoNum type="arabicPeriod"/>
            </a:pPr>
            <a:r>
              <a:rPr lang="en-US" sz="2000"/>
              <a:t>crane</a:t>
            </a:r>
            <a:endParaRPr sz="2000"/>
          </a:p>
          <a:p>
            <a:pPr indent="-355600" lvl="0" marL="457200" rtl="0" algn="l">
              <a:lnSpc>
                <a:spcPct val="100000"/>
              </a:lnSpc>
              <a:spcBef>
                <a:spcPts val="1000"/>
              </a:spcBef>
              <a:spcAft>
                <a:spcPts val="0"/>
              </a:spcAft>
              <a:buSzPts val="2000"/>
              <a:buAutoNum type="arabicPeriod"/>
            </a:pPr>
            <a:r>
              <a:rPr lang="en-US" sz="2000"/>
              <a:t>krew (krew.sigs.k8s.io)</a:t>
            </a:r>
            <a:endParaRPr sz="2000"/>
          </a:p>
          <a:p>
            <a:pPr indent="-355600" lvl="0" marL="457200" rtl="0" algn="l">
              <a:lnSpc>
                <a:spcPct val="100000"/>
              </a:lnSpc>
              <a:spcBef>
                <a:spcPts val="1200"/>
              </a:spcBef>
              <a:spcAft>
                <a:spcPts val="0"/>
              </a:spcAft>
              <a:buSzPts val="2000"/>
              <a:buAutoNum type="arabicPeriod"/>
            </a:pPr>
            <a:r>
              <a:rPr lang="en-US" sz="2000"/>
              <a:t>IDE (Visual Studio Code recommended)</a:t>
            </a:r>
            <a:endParaRPr sz="2000"/>
          </a:p>
          <a:p>
            <a:pPr indent="0" lvl="0" marL="0" rtl="0" algn="l">
              <a:lnSpc>
                <a:spcPct val="100000"/>
              </a:lnSpc>
              <a:spcBef>
                <a:spcPts val="1200"/>
              </a:spcBef>
              <a:spcAft>
                <a:spcPts val="0"/>
              </a:spcAft>
              <a:buNone/>
            </a:pPr>
            <a:r>
              <a:t/>
            </a:r>
            <a:endParaRPr sz="2000"/>
          </a:p>
          <a:p>
            <a:pPr indent="0" lvl="0" marL="0" rtl="0" algn="l">
              <a:lnSpc>
                <a:spcPct val="100000"/>
              </a:lnSpc>
              <a:spcBef>
                <a:spcPts val="1000"/>
              </a:spcBef>
              <a:spcAft>
                <a:spcPts val="0"/>
              </a:spcAft>
              <a:buNone/>
            </a:pPr>
            <a:r>
              <a:rPr lang="en-US" sz="1400">
                <a:solidFill>
                  <a:srgbClr val="000000"/>
                </a:solidFill>
              </a:rPr>
              <a:t>* </a:t>
            </a:r>
            <a:r>
              <a:rPr lang="en-US" sz="1400">
                <a:solidFill>
                  <a:schemeClr val="accent4"/>
                </a:solidFill>
              </a:rPr>
              <a:t>Recommended, not required</a:t>
            </a:r>
            <a:endParaRPr sz="1400">
              <a:solidFill>
                <a:srgbClr val="000000"/>
              </a:solidFill>
            </a:endParaRPr>
          </a:p>
          <a:p>
            <a:pPr indent="-330200" lvl="0" marL="457200" rtl="0" algn="l">
              <a:lnSpc>
                <a:spcPct val="100000"/>
              </a:lnSpc>
              <a:spcBef>
                <a:spcPts val="0"/>
              </a:spcBef>
              <a:spcAft>
                <a:spcPts val="0"/>
              </a:spcAft>
              <a:buClr>
                <a:srgbClr val="000000"/>
              </a:buClr>
              <a:buSzPts val="1600"/>
              <a:buFont typeface="Open Sans"/>
              <a:buChar char="●"/>
            </a:pPr>
            <a:r>
              <a:rPr lang="en-US" sz="1600">
                <a:solidFill>
                  <a:srgbClr val="000000"/>
                </a:solidFill>
              </a:rPr>
              <a:t>bat</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Open Sans"/>
              <a:buChar char="●"/>
            </a:pPr>
            <a:r>
              <a:rPr lang="en-US" sz="1600">
                <a:solidFill>
                  <a:srgbClr val="000000"/>
                </a:solidFill>
              </a:rPr>
              <a:t>yq</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Open Sans"/>
              <a:buChar char="●"/>
            </a:pPr>
            <a:r>
              <a:rPr lang="en-US" sz="1600">
                <a:solidFill>
                  <a:srgbClr val="000000"/>
                </a:solidFill>
              </a:rPr>
              <a:t>jq</a:t>
            </a:r>
            <a:endParaRPr sz="2000"/>
          </a:p>
        </p:txBody>
      </p:sp>
      <p:sp>
        <p:nvSpPr>
          <p:cNvPr id="93" name="Google Shape;93;p16"/>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Prerequisites</a:t>
            </a:r>
            <a:endParaRPr/>
          </a:p>
        </p:txBody>
      </p:sp>
      <p:sp>
        <p:nvSpPr>
          <p:cNvPr id="94" name="Google Shape;94;p16"/>
          <p:cNvSpPr txBox="1"/>
          <p:nvPr>
            <p:ph idx="12" type="sldNum"/>
          </p:nvPr>
        </p:nvSpPr>
        <p:spPr>
          <a:xfrm>
            <a:off x="124632" y="6411161"/>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95" name="Google Shape;95;p16"/>
          <p:cNvSpPr txBox="1"/>
          <p:nvPr/>
        </p:nvSpPr>
        <p:spPr>
          <a:xfrm>
            <a:off x="4401375" y="891425"/>
            <a:ext cx="48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0">
                <a:solidFill>
                  <a:schemeClr val="dk1"/>
                </a:solidFill>
                <a:latin typeface="Open Sans"/>
                <a:ea typeface="Open Sans"/>
                <a:cs typeface="Open Sans"/>
                <a:sym typeface="Open Sans"/>
              </a:rPr>
              <a:t>}</a:t>
            </a:r>
            <a:endParaRPr sz="3600">
              <a:solidFill>
                <a:schemeClr val="dk1"/>
              </a:solidFill>
              <a:latin typeface="Open Sans"/>
              <a:ea typeface="Open Sans"/>
              <a:cs typeface="Open Sans"/>
              <a:sym typeface="Open Sans"/>
            </a:endParaRPr>
          </a:p>
        </p:txBody>
      </p:sp>
      <p:sp>
        <p:nvSpPr>
          <p:cNvPr id="96" name="Google Shape;96;p16"/>
          <p:cNvSpPr txBox="1"/>
          <p:nvPr/>
        </p:nvSpPr>
        <p:spPr>
          <a:xfrm>
            <a:off x="4885275" y="1199225"/>
            <a:ext cx="287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Open Sans"/>
                <a:ea typeface="Open Sans"/>
                <a:cs typeface="Open Sans"/>
                <a:sym typeface="Open Sans"/>
              </a:rPr>
              <a:t>Docker Desktop</a:t>
            </a:r>
            <a:endParaRPr sz="2000">
              <a:solidFill>
                <a:schemeClr val="dk1"/>
              </a:solidFill>
              <a:latin typeface="Open Sans"/>
              <a:ea typeface="Open Sans"/>
              <a:cs typeface="Open Sans"/>
              <a:sym typeface="Open Sans"/>
            </a:endParaRPr>
          </a:p>
        </p:txBody>
      </p:sp>
      <p:sp>
        <p:nvSpPr>
          <p:cNvPr id="97" name="Google Shape;97;p16"/>
          <p:cNvSpPr txBox="1"/>
          <p:nvPr/>
        </p:nvSpPr>
        <p:spPr>
          <a:xfrm rot="5400000">
            <a:off x="7749650" y="2371375"/>
            <a:ext cx="2456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200">
                <a:latin typeface="Open Sans"/>
                <a:ea typeface="Open Sans"/>
                <a:cs typeface="Open Sans"/>
                <a:sym typeface="Open Sans"/>
              </a:rPr>
              <a:t>brew</a:t>
            </a:r>
            <a:endParaRPr sz="7200">
              <a:latin typeface="Open Sans"/>
              <a:ea typeface="Open Sans"/>
              <a:cs typeface="Open Sans"/>
              <a:sym typeface="Open Sans"/>
            </a:endParaRPr>
          </a:p>
        </p:txBody>
      </p:sp>
      <p:pic>
        <p:nvPicPr>
          <p:cNvPr descr="Homebrew on Linux logo" id="98" name="Google Shape;98;p16"/>
          <p:cNvPicPr preferRelativeResize="0"/>
          <p:nvPr/>
        </p:nvPicPr>
        <p:blipFill>
          <a:blip r:embed="rId3">
            <a:alphaModFix/>
          </a:blip>
          <a:stretch>
            <a:fillRect/>
          </a:stretch>
        </p:blipFill>
        <p:spPr>
          <a:xfrm>
            <a:off x="9624500" y="2292100"/>
            <a:ext cx="1219199" cy="12191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39" name="Google Shape;339;p43"/>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Reports (continued)</a:t>
            </a:r>
            <a:endParaRPr/>
          </a:p>
        </p:txBody>
      </p:sp>
      <p:sp>
        <p:nvSpPr>
          <p:cNvPr id="340" name="Google Shape;340;p43"/>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Reports are automatically created and updated</a:t>
            </a:r>
            <a:endParaRPr sz="2000"/>
          </a:p>
          <a:p>
            <a:pPr indent="-330200" lvl="1" marL="914400" rtl="0" algn="l">
              <a:spcBef>
                <a:spcPts val="1000"/>
              </a:spcBef>
              <a:spcAft>
                <a:spcPts val="0"/>
              </a:spcAft>
              <a:buSzPts val="1600"/>
              <a:buChar char="○"/>
            </a:pPr>
            <a:r>
              <a:rPr lang="en-US" sz="1600"/>
              <a:t>Deleted? Kyverno recreates.</a:t>
            </a:r>
            <a:endParaRPr sz="1600"/>
          </a:p>
          <a:p>
            <a:pPr indent="-355600" lvl="0" marL="457200" rtl="0" algn="l">
              <a:spcBef>
                <a:spcPts val="1000"/>
              </a:spcBef>
              <a:spcAft>
                <a:spcPts val="0"/>
              </a:spcAft>
              <a:buSzPts val="2000"/>
              <a:buChar char="●"/>
            </a:pPr>
            <a:r>
              <a:rPr lang="en-US" sz="2000"/>
              <a:t>Entries created upon AdmissionReview</a:t>
            </a:r>
            <a:endParaRPr sz="2000"/>
          </a:p>
          <a:p>
            <a:pPr indent="-355600" lvl="0" marL="457200" rtl="0" algn="l">
              <a:spcBef>
                <a:spcPts val="1000"/>
              </a:spcBef>
              <a:spcAft>
                <a:spcPts val="0"/>
              </a:spcAft>
              <a:buSzPts val="2000"/>
              <a:buChar char="●"/>
            </a:pPr>
            <a:r>
              <a:rPr lang="en-US" sz="2000"/>
              <a:t>Entries deleted upon resource/policy removal</a:t>
            </a:r>
            <a:endParaRPr sz="2000"/>
          </a:p>
          <a:p>
            <a:pPr indent="-355600" lvl="0" marL="457200" rtl="0" algn="l">
              <a:spcBef>
                <a:spcPts val="1000"/>
              </a:spcBef>
              <a:spcAft>
                <a:spcPts val="0"/>
              </a:spcAft>
              <a:buSzPts val="2000"/>
              <a:buChar char="●"/>
            </a:pPr>
            <a:r>
              <a:rPr lang="en-US" sz="2000"/>
              <a:t>Apply to pre-existing </a:t>
            </a:r>
            <a:r>
              <a:rPr lang="en-US" sz="2000"/>
              <a:t>resources</a:t>
            </a:r>
            <a:r>
              <a:rPr lang="en-US" sz="2000"/>
              <a:t>?</a:t>
            </a:r>
            <a:endParaRPr sz="2000"/>
          </a:p>
          <a:p>
            <a:pPr indent="-330200" lvl="1" marL="914400" rtl="0" algn="l">
              <a:spcBef>
                <a:spcPts val="1000"/>
              </a:spcBef>
              <a:spcAft>
                <a:spcPts val="0"/>
              </a:spcAft>
              <a:buSzPts val="1600"/>
              <a:buChar char="○"/>
            </a:pPr>
            <a:r>
              <a:rPr lang="en-US" sz="1600">
                <a:highlight>
                  <a:schemeClr val="lt2"/>
                </a:highlight>
                <a:latin typeface="Consolas"/>
                <a:ea typeface="Consolas"/>
                <a:cs typeface="Consolas"/>
                <a:sym typeface="Consolas"/>
              </a:rPr>
              <a:t>spec.background</a:t>
            </a:r>
            <a:r>
              <a:rPr lang="en-US" sz="1600"/>
              <a:t> to </a:t>
            </a:r>
            <a:r>
              <a:rPr lang="en-US" sz="1600">
                <a:highlight>
                  <a:schemeClr val="lt2"/>
                </a:highlight>
                <a:latin typeface="Consolas"/>
                <a:ea typeface="Consolas"/>
                <a:cs typeface="Consolas"/>
                <a:sym typeface="Consolas"/>
              </a:rPr>
              <a:t>true</a:t>
            </a:r>
            <a:r>
              <a:rPr baseline="30000" lang="en-US" sz="1600"/>
              <a:t>*</a:t>
            </a:r>
            <a:endParaRPr baseline="30000" sz="1600"/>
          </a:p>
          <a:p>
            <a:pPr indent="-330200" lvl="0" marL="457200" rtl="0" algn="l">
              <a:spcBef>
                <a:spcPts val="1000"/>
              </a:spcBef>
              <a:spcAft>
                <a:spcPts val="1000"/>
              </a:spcAft>
              <a:buSzPts val="1600"/>
              <a:buChar char="●"/>
            </a:pPr>
            <a:r>
              <a:rPr lang="en-US" sz="2000">
                <a:highlight>
                  <a:schemeClr val="lt2"/>
                </a:highlight>
                <a:latin typeface="Consolas"/>
                <a:ea typeface="Consolas"/>
                <a:cs typeface="Consolas"/>
                <a:sym typeface="Consolas"/>
              </a:rPr>
              <a:t>kubectl describe polr polr-ns-default -n default</a:t>
            </a:r>
            <a:endParaRPr baseline="30000" sz="2000">
              <a:highlight>
                <a:schemeClr val="lt2"/>
              </a:highlight>
              <a:latin typeface="Consolas"/>
              <a:ea typeface="Consolas"/>
              <a:cs typeface="Consolas"/>
              <a:sym typeface="Consolas"/>
            </a:endParaRPr>
          </a:p>
        </p:txBody>
      </p:sp>
      <p:sp>
        <p:nvSpPr>
          <p:cNvPr id="341" name="Google Shape;341;p43"/>
          <p:cNvSpPr txBox="1"/>
          <p:nvPr/>
        </p:nvSpPr>
        <p:spPr>
          <a:xfrm>
            <a:off x="806275" y="6241425"/>
            <a:ext cx="40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Open Sans"/>
                <a:ea typeface="Open Sans"/>
                <a:cs typeface="Open Sans"/>
                <a:sym typeface="Open Sans"/>
              </a:rPr>
              <a:t>* Limitations apply. See documentation.</a:t>
            </a:r>
            <a:endParaRPr>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Policy Report</a:t>
            </a:r>
            <a:endParaRPr/>
          </a:p>
        </p:txBody>
      </p:sp>
      <p:sp>
        <p:nvSpPr>
          <p:cNvPr id="348" name="Google Shape;348;p44"/>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349" name="Google Shape;349;p44"/>
          <p:cNvGraphicFramePr/>
          <p:nvPr/>
        </p:nvGraphicFramePr>
        <p:xfrm>
          <a:off x="1094300" y="782838"/>
          <a:ext cx="3000000" cy="3000000"/>
        </p:xfrm>
        <a:graphic>
          <a:graphicData uri="http://schemas.openxmlformats.org/drawingml/2006/table">
            <a:tbl>
              <a:tblPr>
                <a:noFill/>
                <a:tableStyleId>{41196B6B-47F4-4818-AEF1-EAAD8EFA2AC9}</a:tableStyleId>
              </a:tblPr>
              <a:tblGrid>
                <a:gridCol w="10003400"/>
              </a:tblGrid>
              <a:tr h="12700">
                <a:tc>
                  <a:txBody>
                    <a:bodyPr/>
                    <a:lstStyle/>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wgpolicyk8s.io/v1alpha2          </a:t>
                      </a:r>
                      <a:r>
                        <a:rPr lang="en-US" sz="1200">
                          <a:solidFill>
                            <a:srgbClr val="D4D4D4"/>
                          </a:solidFill>
                          <a:latin typeface="Consolas"/>
                          <a:ea typeface="Consolas"/>
                          <a:cs typeface="Consolas"/>
                          <a:sym typeface="Consolas"/>
                        </a:rPr>
                        <a:t>&lt;==   ### Kubernetes policy working group API</a:t>
                      </a:r>
                      <a:endParaRPr>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PolicyReport                           </a:t>
                      </a:r>
                      <a:r>
                        <a:rPr lang="en-US" sz="1200">
                          <a:solidFill>
                            <a:srgbClr val="D4D4D4"/>
                          </a:solidFill>
                          <a:latin typeface="Consolas"/>
                          <a:ea typeface="Consolas"/>
                          <a:cs typeface="Consolas"/>
                          <a:sym typeface="Consolas"/>
                        </a:rPr>
                        <a:t>&lt;==   ### (Namespaced) PolicyReport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metadata</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labels</a:t>
                      </a:r>
                      <a:r>
                        <a:rPr lang="en-US" sz="1200">
                          <a:solidFill>
                            <a:srgbClr val="D4D4D4"/>
                          </a:solidFill>
                          <a:highlight>
                            <a:srgbClr val="1E1E1E"/>
                          </a:highlight>
                          <a:latin typeface="Consolas"/>
                          <a:ea typeface="Consolas"/>
                          <a:cs typeface="Consolas"/>
                          <a:sym typeface="Consolas"/>
                        </a:rPr>
                        <a: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managed-by</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kyverno</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polr-ns-default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namespace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default                         </a:t>
                      </a:r>
                      <a:r>
                        <a:rPr lang="en-US" sz="1200">
                          <a:solidFill>
                            <a:srgbClr val="D4D4D4"/>
                          </a:solidFill>
                          <a:latin typeface="Consolas"/>
                          <a:ea typeface="Consolas"/>
                          <a:cs typeface="Consolas"/>
                          <a:sym typeface="Consolas"/>
                        </a:rPr>
                        <a:t>&lt;==   ### In the `default` Namespace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results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message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validation rule 'secrets-not-from-env-vars' passed.  </a:t>
                      </a:r>
                      <a:r>
                        <a:rPr lang="en-US" sz="1200">
                          <a:solidFill>
                            <a:srgbClr val="D4D4D4"/>
                          </a:solidFill>
                          <a:latin typeface="Consolas"/>
                          <a:ea typeface="Consolas"/>
                          <a:cs typeface="Consolas"/>
                          <a:sym typeface="Consolas"/>
                        </a:rPr>
                        <a:t>&lt;==   ### Will show rule’s failure message if failed.</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policy</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secrets-not-from-env-vars                              </a:t>
                      </a:r>
                      <a:r>
                        <a:rPr lang="en-US" sz="1200">
                          <a:solidFill>
                            <a:srgbClr val="D4D4D4"/>
                          </a:solidFill>
                          <a:latin typeface="Consolas"/>
                          <a:ea typeface="Consolas"/>
                          <a:cs typeface="Consolas"/>
                          <a:sym typeface="Consolas"/>
                        </a:rPr>
                        <a:t>&lt;==   ### Policy name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resources</a:t>
                      </a:r>
                      <a:r>
                        <a:rPr lang="en-US" sz="1200">
                          <a:solidFill>
                            <a:srgbClr val="D4D4D4"/>
                          </a:solidFill>
                          <a:highlight>
                            <a:srgbClr val="1E1E1E"/>
                          </a:highlight>
                          <a:latin typeface="Consolas"/>
                          <a:ea typeface="Consolas"/>
                          <a:cs typeface="Consolas"/>
                          <a:sym typeface="Consolas"/>
                        </a:rPr>
                        <a:t>:                                                     </a:t>
                      </a:r>
                      <a:r>
                        <a:rPr lang="en-US" sz="1200">
                          <a:solidFill>
                            <a:srgbClr val="D4D4D4"/>
                          </a:solidFill>
                          <a:latin typeface="Consolas"/>
                          <a:ea typeface="Consolas"/>
                          <a:cs typeface="Consolas"/>
                          <a:sym typeface="Consolas"/>
                        </a:rPr>
                        <a:t>&lt;==   ### The resource in this entry</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v1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Pod</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busybox</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namespace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default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uid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056d4cb6-f772-4813-bea6-604337c17811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result</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pass                              </a:t>
                      </a:r>
                      <a:r>
                        <a:rPr lang="en-US" sz="1200">
                          <a:solidFill>
                            <a:srgbClr val="D4D4D4"/>
                          </a:solidFill>
                          <a:latin typeface="Consolas"/>
                          <a:ea typeface="Consolas"/>
                          <a:cs typeface="Consolas"/>
                          <a:sym typeface="Consolas"/>
                        </a:rPr>
                        <a:t>&lt;==   ### This passed the rule so result is `pass`</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rule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secrets-not-from-env-vars           </a:t>
                      </a:r>
                      <a:r>
                        <a:rPr lang="en-US" sz="1200">
                          <a:solidFill>
                            <a:srgbClr val="D4D4D4"/>
                          </a:solidFill>
                          <a:latin typeface="Consolas"/>
                          <a:ea typeface="Consolas"/>
                          <a:cs typeface="Consolas"/>
                          <a:sym typeface="Consolas"/>
                        </a:rPr>
                        <a:t>&lt;==   ### The rule name within the policy name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scored</a:t>
                      </a: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true</a:t>
                      </a:r>
                      <a:endParaRPr sz="12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source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Kyverno</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timestamp</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nanos</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0</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seconds</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1657952322</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summary</a:t>
                      </a:r>
                      <a:r>
                        <a:rPr lang="en-US" sz="1200">
                          <a:solidFill>
                            <a:srgbClr val="D4D4D4"/>
                          </a:solidFill>
                          <a:highlight>
                            <a:srgbClr val="1E1E1E"/>
                          </a:highlight>
                          <a:latin typeface="Consolas"/>
                          <a:ea typeface="Consolas"/>
                          <a:cs typeface="Consolas"/>
                          <a:sym typeface="Consolas"/>
                        </a:rPr>
                        <a:t>:                                    </a:t>
                      </a:r>
                      <a:r>
                        <a:rPr lang="en-US" sz="1200">
                          <a:solidFill>
                            <a:srgbClr val="D4D4D4"/>
                          </a:solidFill>
                          <a:latin typeface="Consolas"/>
                          <a:ea typeface="Consolas"/>
                          <a:cs typeface="Consolas"/>
                          <a:sym typeface="Consolas"/>
                        </a:rPr>
                        <a:t>&lt;==   ### Summary of all results in the entire report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error</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0</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fail</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0</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pass</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1</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skip</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0</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warn</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0</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t/>
                      </a:r>
                      <a:endParaRPr sz="1200">
                        <a:solidFill>
                          <a:srgbClr val="569CD6"/>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idx="1" type="body"/>
          </p:nvPr>
        </p:nvSpPr>
        <p:spPr>
          <a:xfrm>
            <a:off x="209825" y="2666549"/>
            <a:ext cx="7233600" cy="2457600"/>
          </a:xfrm>
          <a:prstGeom prst="rect">
            <a:avLst/>
          </a:prstGeom>
        </p:spPr>
        <p:txBody>
          <a:bodyPr anchorCtr="0" anchor="t" bIns="0" lIns="0" spcFirstLastPara="1" rIns="0" wrap="square" tIns="0">
            <a:noAutofit/>
          </a:bodyPr>
          <a:lstStyle/>
          <a:p>
            <a:pPr indent="0" lvl="0" marL="914400" rtl="0" algn="l">
              <a:spcBef>
                <a:spcPts val="0"/>
              </a:spcBef>
              <a:spcAft>
                <a:spcPts val="0"/>
              </a:spcAft>
              <a:buNone/>
            </a:pPr>
            <a:r>
              <a:rPr b="1" lang="en-US" sz="4800"/>
              <a:t>BREAK</a:t>
            </a:r>
            <a:endParaRPr b="1" sz="4800"/>
          </a:p>
        </p:txBody>
      </p:sp>
      <p:pic>
        <p:nvPicPr>
          <p:cNvPr descr="This 5 MINUTE countdown timer is made for professional use and has some minimal sound effects in the last 5 seconds" id="356" name="Google Shape;356;p45" title="5 MINUTE TIMER - COUNTDOWN TIMER (MINIMAL)">
            <a:hlinkClick r:id="rId3"/>
          </p:cNvPr>
          <p:cNvPicPr preferRelativeResize="0"/>
          <p:nvPr/>
        </p:nvPicPr>
        <p:blipFill>
          <a:blip r:embed="rId4">
            <a:alphaModFix/>
          </a:blip>
          <a:stretch>
            <a:fillRect/>
          </a:stretch>
        </p:blipFill>
        <p:spPr>
          <a:xfrm>
            <a:off x="3979325" y="2315125"/>
            <a:ext cx="2335850" cy="1509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6"/>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63" name="Google Shape;363;p46"/>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Best Practices in Kubernetes</a:t>
            </a:r>
            <a:endParaRPr/>
          </a:p>
        </p:txBody>
      </p:sp>
      <p:sp>
        <p:nvSpPr>
          <p:cNvPr id="364" name="Google Shape;364;p46"/>
          <p:cNvSpPr txBox="1"/>
          <p:nvPr>
            <p:ph idx="1" type="body"/>
          </p:nvPr>
        </p:nvSpPr>
        <p:spPr>
          <a:xfrm>
            <a:off x="379550" y="1129750"/>
            <a:ext cx="11244600" cy="5140200"/>
          </a:xfrm>
          <a:prstGeom prst="rect">
            <a:avLst/>
          </a:prstGeom>
        </p:spPr>
        <p:txBody>
          <a:bodyPr anchorCtr="0" anchor="t" bIns="45700" lIns="91425" spcFirstLastPara="1" rIns="91425" wrap="square" tIns="45700">
            <a:normAutofit/>
          </a:bodyPr>
          <a:lstStyle/>
          <a:p>
            <a:pPr indent="-431800" lvl="0" marL="457200" rtl="0" algn="l">
              <a:lnSpc>
                <a:spcPct val="115000"/>
              </a:lnSpc>
              <a:spcBef>
                <a:spcPts val="1000"/>
              </a:spcBef>
              <a:spcAft>
                <a:spcPts val="0"/>
              </a:spcAft>
              <a:buSzPts val="3200"/>
              <a:buChar char="•"/>
            </a:pPr>
            <a:r>
              <a:rPr lang="en-US"/>
              <a:t>Pod Security Standards</a:t>
            </a:r>
            <a:endParaRPr/>
          </a:p>
          <a:p>
            <a:pPr indent="-406400" lvl="1" marL="914400" rtl="0" algn="l">
              <a:lnSpc>
                <a:spcPct val="115000"/>
              </a:lnSpc>
              <a:spcBef>
                <a:spcPts val="0"/>
              </a:spcBef>
              <a:spcAft>
                <a:spcPts val="0"/>
              </a:spcAft>
              <a:buSzPts val="2800"/>
              <a:buChar char="•"/>
            </a:pPr>
            <a:r>
              <a:rPr lang="en-US"/>
              <a:t>Privileged</a:t>
            </a:r>
            <a:endParaRPr/>
          </a:p>
          <a:p>
            <a:pPr indent="-406400" lvl="1" marL="914400" rtl="0" algn="l">
              <a:lnSpc>
                <a:spcPct val="115000"/>
              </a:lnSpc>
              <a:spcBef>
                <a:spcPts val="0"/>
              </a:spcBef>
              <a:spcAft>
                <a:spcPts val="0"/>
              </a:spcAft>
              <a:buSzPts val="2800"/>
              <a:buChar char="•"/>
            </a:pPr>
            <a:r>
              <a:rPr lang="en-US"/>
              <a:t>Baseline</a:t>
            </a:r>
            <a:endParaRPr/>
          </a:p>
          <a:p>
            <a:pPr indent="-406400" lvl="1" marL="914400" rtl="0" algn="l">
              <a:lnSpc>
                <a:spcPct val="115000"/>
              </a:lnSpc>
              <a:spcBef>
                <a:spcPts val="0"/>
              </a:spcBef>
              <a:spcAft>
                <a:spcPts val="0"/>
              </a:spcAft>
              <a:buSzPts val="2800"/>
              <a:buChar char="•"/>
            </a:pPr>
            <a:r>
              <a:rPr lang="en-US"/>
              <a:t>Restricted</a:t>
            </a:r>
            <a:endParaRPr/>
          </a:p>
          <a:p>
            <a:pPr indent="-431800" lvl="0" marL="457200" rtl="0" algn="l">
              <a:lnSpc>
                <a:spcPct val="115000"/>
              </a:lnSpc>
              <a:spcBef>
                <a:spcPts val="0"/>
              </a:spcBef>
              <a:spcAft>
                <a:spcPts val="0"/>
              </a:spcAft>
              <a:buSzPts val="3200"/>
              <a:buChar char="•"/>
            </a:pPr>
            <a:r>
              <a:rPr lang="en-US"/>
              <a:t>RBAC Best Practices</a:t>
            </a:r>
            <a:endParaRPr/>
          </a:p>
          <a:p>
            <a:pPr indent="-431800" lvl="0" marL="457200" rtl="0" algn="l">
              <a:lnSpc>
                <a:spcPct val="115000"/>
              </a:lnSpc>
              <a:spcBef>
                <a:spcPts val="0"/>
              </a:spcBef>
              <a:spcAft>
                <a:spcPts val="0"/>
              </a:spcAft>
              <a:buSzPts val="3200"/>
              <a:buChar char="•"/>
            </a:pPr>
            <a:r>
              <a:rPr lang="en-US"/>
              <a:t>Multitenancy Best Practices</a:t>
            </a:r>
            <a:endParaRPr/>
          </a:p>
          <a:p>
            <a:pPr indent="-431800" lvl="0" marL="457200" rtl="0" algn="l">
              <a:lnSpc>
                <a:spcPct val="115000"/>
              </a:lnSpc>
              <a:spcBef>
                <a:spcPts val="0"/>
              </a:spcBef>
              <a:spcAft>
                <a:spcPts val="0"/>
              </a:spcAft>
              <a:buSzPts val="3200"/>
              <a:buChar char="•"/>
            </a:pPr>
            <a:r>
              <a:rPr lang="en-US"/>
              <a:t>Supply Chain Security Best Practices</a:t>
            </a:r>
            <a:endParaRPr/>
          </a:p>
          <a:p>
            <a:pPr indent="-431800" lvl="0" marL="457200" rtl="0" algn="l">
              <a:lnSpc>
                <a:spcPct val="115000"/>
              </a:lnSpc>
              <a:spcBef>
                <a:spcPts val="0"/>
              </a:spcBef>
              <a:spcAft>
                <a:spcPts val="0"/>
              </a:spcAft>
              <a:buSzPts val="3200"/>
              <a:buChar char="•"/>
            </a:pPr>
            <a:r>
              <a:rPr lang="en-US"/>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idx="1" type="body"/>
          </p:nvPr>
        </p:nvSpPr>
        <p:spPr>
          <a:xfrm>
            <a:off x="209825" y="2666549"/>
            <a:ext cx="7233600" cy="245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Pod Security Admission</a:t>
            </a:r>
            <a:endParaRPr b="1" sz="4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383" name="Google Shape;383;p49"/>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Pod Security in Kubernetes</a:t>
            </a:r>
            <a:endParaRPr/>
          </a:p>
        </p:txBody>
      </p:sp>
      <p:sp>
        <p:nvSpPr>
          <p:cNvPr id="384" name="Google Shape;384;p49"/>
          <p:cNvSpPr txBox="1"/>
          <p:nvPr>
            <p:ph idx="1" type="body"/>
          </p:nvPr>
        </p:nvSpPr>
        <p:spPr>
          <a:xfrm>
            <a:off x="379550" y="1129750"/>
            <a:ext cx="11244600" cy="5140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000">
                <a:solidFill>
                  <a:srgbClr val="1C1E21"/>
                </a:solidFill>
              </a:rPr>
              <a:t>Pod Security Policies (PSPs) were removed starting K8s </a:t>
            </a:r>
            <a:r>
              <a:rPr lang="en-US" sz="2000">
                <a:highlight>
                  <a:schemeClr val="lt2"/>
                </a:highlight>
              </a:rPr>
              <a:t>1.25</a:t>
            </a:r>
            <a:r>
              <a:rPr lang="en-US" sz="2000">
                <a:solidFill>
                  <a:srgbClr val="1C1E21"/>
                </a:solidFill>
              </a:rPr>
              <a:t>. PSPs were designed to control the security specification of Pods. However, they were not intuitive to use. They're now replaced by Pod Security Admission (PSAs) which help enforce Pod Security Standards (PSSs) on a namespace level.</a:t>
            </a:r>
            <a:endParaRPr sz="2000">
              <a:solidFill>
                <a:srgbClr val="1C1E21"/>
              </a:solidFill>
            </a:endParaRPr>
          </a:p>
          <a:p>
            <a:pPr indent="0" lvl="0" marL="0" rtl="0" algn="l">
              <a:lnSpc>
                <a:spcPct val="115000"/>
              </a:lnSpc>
              <a:spcBef>
                <a:spcPts val="1200"/>
              </a:spcBef>
              <a:spcAft>
                <a:spcPts val="0"/>
              </a:spcAft>
              <a:buNone/>
            </a:pPr>
            <a:r>
              <a:rPr lang="en-US" sz="2000">
                <a:solidFill>
                  <a:srgbClr val="1C1E21"/>
                </a:solidFill>
              </a:rPr>
              <a:t>Pod Security Standards define three policies to broadly cover the security spectrum:</a:t>
            </a:r>
            <a:endParaRPr sz="2000">
              <a:solidFill>
                <a:srgbClr val="1C1E21"/>
              </a:solidFill>
            </a:endParaRPr>
          </a:p>
          <a:p>
            <a:pPr indent="-355600" lvl="0" marL="457200" rtl="0" algn="l">
              <a:lnSpc>
                <a:spcPct val="115000"/>
              </a:lnSpc>
              <a:spcBef>
                <a:spcPts val="1200"/>
              </a:spcBef>
              <a:spcAft>
                <a:spcPts val="0"/>
              </a:spcAft>
              <a:buClr>
                <a:srgbClr val="1C1E21"/>
              </a:buClr>
              <a:buSzPts val="2000"/>
              <a:buFont typeface="Open Sans"/>
              <a:buChar char="●"/>
            </a:pPr>
            <a:r>
              <a:rPr b="1" lang="en-US" sz="2000">
                <a:solidFill>
                  <a:srgbClr val="1C1E21"/>
                </a:solidFill>
              </a:rPr>
              <a:t>privileged</a:t>
            </a:r>
            <a:endParaRPr b="1" sz="20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Anything is allowed!</a:t>
            </a:r>
            <a:endParaRPr sz="16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Unrestricted</a:t>
            </a:r>
            <a:endParaRPr sz="16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System &amp; Infra-level workloads</a:t>
            </a:r>
            <a:endParaRPr sz="1600">
              <a:solidFill>
                <a:srgbClr val="1C1E21"/>
              </a:solidFill>
            </a:endParaRPr>
          </a:p>
          <a:p>
            <a:pPr indent="-355600" lvl="0" marL="457200" rtl="0" algn="l">
              <a:lnSpc>
                <a:spcPct val="115000"/>
              </a:lnSpc>
              <a:spcBef>
                <a:spcPts val="0"/>
              </a:spcBef>
              <a:spcAft>
                <a:spcPts val="0"/>
              </a:spcAft>
              <a:buClr>
                <a:srgbClr val="1C1E21"/>
              </a:buClr>
              <a:buSzPts val="2000"/>
              <a:buFont typeface="Open Sans"/>
              <a:buChar char="●"/>
            </a:pPr>
            <a:r>
              <a:rPr b="1" lang="en-US" sz="2000">
                <a:solidFill>
                  <a:srgbClr val="1C1E21"/>
                </a:solidFill>
              </a:rPr>
              <a:t>baseline</a:t>
            </a:r>
            <a:endParaRPr b="1" sz="20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Minimally restricted</a:t>
            </a:r>
            <a:endParaRPr sz="16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Common workloads</a:t>
            </a:r>
            <a:endParaRPr sz="1600">
              <a:solidFill>
                <a:srgbClr val="1C1E21"/>
              </a:solidFill>
            </a:endParaRPr>
          </a:p>
          <a:p>
            <a:pPr indent="-355600" lvl="0" marL="457200" rtl="0" algn="l">
              <a:lnSpc>
                <a:spcPct val="115000"/>
              </a:lnSpc>
              <a:spcBef>
                <a:spcPts val="0"/>
              </a:spcBef>
              <a:spcAft>
                <a:spcPts val="0"/>
              </a:spcAft>
              <a:buClr>
                <a:srgbClr val="1C1E21"/>
              </a:buClr>
              <a:buSzPts val="2000"/>
              <a:buFont typeface="Open Sans"/>
              <a:buChar char="●"/>
            </a:pPr>
            <a:r>
              <a:rPr b="1" lang="en-US" sz="2000">
                <a:solidFill>
                  <a:srgbClr val="1C1E21"/>
                </a:solidFill>
              </a:rPr>
              <a:t>restricted</a:t>
            </a:r>
            <a:endParaRPr b="1" sz="20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Heavily restricted</a:t>
            </a:r>
            <a:endParaRPr sz="1600">
              <a:solidFill>
                <a:srgbClr val="1C1E21"/>
              </a:solidFill>
            </a:endParaRPr>
          </a:p>
          <a:p>
            <a:pPr indent="-330200" lvl="1" marL="914400" rtl="0" algn="l">
              <a:lnSpc>
                <a:spcPct val="115000"/>
              </a:lnSpc>
              <a:spcBef>
                <a:spcPts val="0"/>
              </a:spcBef>
              <a:spcAft>
                <a:spcPts val="0"/>
              </a:spcAft>
              <a:buClr>
                <a:srgbClr val="1C1E21"/>
              </a:buClr>
              <a:buSzPts val="1600"/>
              <a:buFont typeface="Open Sans"/>
              <a:buChar char="○"/>
            </a:pPr>
            <a:r>
              <a:rPr lang="en-US" sz="1600">
                <a:solidFill>
                  <a:srgbClr val="1C1E21"/>
                </a:solidFill>
              </a:rPr>
              <a:t>Security critical workloads</a:t>
            </a:r>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txBox="1"/>
          <p:nvPr>
            <p:ph idx="1" type="body"/>
          </p:nvPr>
        </p:nvSpPr>
        <p:spPr>
          <a:xfrm>
            <a:off x="209825" y="2666549"/>
            <a:ext cx="7233600" cy="245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Multitenancy with Kyverno</a:t>
            </a:r>
            <a:endParaRPr b="1" sz="4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03" name="Google Shape;403;p52"/>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Namespace as a Service</a:t>
            </a:r>
            <a:endParaRPr/>
          </a:p>
        </p:txBody>
      </p:sp>
      <p:sp>
        <p:nvSpPr>
          <p:cNvPr id="404" name="Google Shape;404;p52"/>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a:t>Shared cluster model</a:t>
            </a:r>
            <a:endParaRPr/>
          </a:p>
          <a:p>
            <a:pPr indent="-431800" lvl="0" marL="457200" rtl="0" algn="l">
              <a:spcBef>
                <a:spcPts val="1000"/>
              </a:spcBef>
              <a:spcAft>
                <a:spcPts val="0"/>
              </a:spcAft>
              <a:buSzPts val="3200"/>
              <a:buChar char="●"/>
            </a:pPr>
            <a:r>
              <a:rPr lang="en-US"/>
              <a:t>Add guardrails to your namespaces</a:t>
            </a:r>
            <a:endParaRPr/>
          </a:p>
          <a:p>
            <a:pPr indent="-406400" lvl="1" marL="914400" rtl="0" algn="l">
              <a:spcBef>
                <a:spcPts val="1000"/>
              </a:spcBef>
              <a:spcAft>
                <a:spcPts val="0"/>
              </a:spcAft>
              <a:buSzPts val="2800"/>
              <a:buChar char="○"/>
            </a:pPr>
            <a:r>
              <a:rPr lang="en-US"/>
              <a:t>ResourceQuota</a:t>
            </a:r>
            <a:endParaRPr/>
          </a:p>
          <a:p>
            <a:pPr indent="-406400" lvl="1" marL="914400" rtl="0" algn="l">
              <a:spcBef>
                <a:spcPts val="1000"/>
              </a:spcBef>
              <a:spcAft>
                <a:spcPts val="0"/>
              </a:spcAft>
              <a:buSzPts val="2800"/>
              <a:buChar char="○"/>
            </a:pPr>
            <a:r>
              <a:rPr lang="en-US"/>
              <a:t>LimitRange</a:t>
            </a:r>
            <a:endParaRPr/>
          </a:p>
          <a:p>
            <a:pPr indent="-406400" lvl="1" marL="914400" rtl="0" algn="l">
              <a:spcBef>
                <a:spcPts val="1000"/>
              </a:spcBef>
              <a:spcAft>
                <a:spcPts val="0"/>
              </a:spcAft>
              <a:buSzPts val="2800"/>
              <a:buChar char="○"/>
            </a:pPr>
            <a:r>
              <a:rPr lang="en-US"/>
              <a:t>NetworkPolicy</a:t>
            </a:r>
            <a:endParaRPr/>
          </a:p>
          <a:p>
            <a:pPr indent="-406400" lvl="1" marL="914400" rtl="0" algn="l">
              <a:spcBef>
                <a:spcPts val="1000"/>
              </a:spcBef>
              <a:spcAft>
                <a:spcPts val="0"/>
              </a:spcAft>
              <a:buSzPts val="2800"/>
              <a:buChar char="○"/>
            </a:pPr>
            <a:r>
              <a:rPr lang="en-US"/>
              <a:t>…</a:t>
            </a:r>
            <a:endParaRPr/>
          </a:p>
          <a:p>
            <a:pPr indent="-431800" lvl="0" marL="457200" rtl="0" algn="l">
              <a:spcBef>
                <a:spcPts val="1000"/>
              </a:spcBef>
              <a:spcAft>
                <a:spcPts val="1000"/>
              </a:spcAft>
              <a:buSzPts val="3200"/>
              <a:buChar char="●"/>
            </a:pPr>
            <a:r>
              <a:rPr lang="en-US"/>
              <a:t>Provide self service for your developers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05" name="Google Shape;105;p17"/>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We’re Doing Here</a:t>
            </a:r>
            <a:endParaRPr/>
          </a:p>
        </p:txBody>
      </p:sp>
      <p:sp>
        <p:nvSpPr>
          <p:cNvPr id="106" name="Google Shape;106;p17"/>
          <p:cNvSpPr txBox="1"/>
          <p:nvPr/>
        </p:nvSpPr>
        <p:spPr>
          <a:xfrm>
            <a:off x="682950" y="1214150"/>
            <a:ext cx="70098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Open Sans"/>
                <a:ea typeface="Open Sans"/>
                <a:cs typeface="Open Sans"/>
                <a:sym typeface="Open Sans"/>
              </a:rPr>
              <a:t>What’s this all about?</a:t>
            </a:r>
            <a:endParaRPr b="1"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Understanding the uses for policy</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Understanding Kubernetes better</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Getting started with Kyverno</a:t>
            </a:r>
            <a:endParaRPr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l">
              <a:spcBef>
                <a:spcPts val="0"/>
              </a:spcBef>
              <a:spcAft>
                <a:spcPts val="0"/>
              </a:spcAft>
              <a:buNone/>
            </a:pPr>
            <a:r>
              <a:rPr b="1" lang="en-US" sz="2000">
                <a:solidFill>
                  <a:schemeClr val="dk1"/>
                </a:solidFill>
                <a:latin typeface="Open Sans"/>
                <a:ea typeface="Open Sans"/>
                <a:cs typeface="Open Sans"/>
                <a:sym typeface="Open Sans"/>
              </a:rPr>
              <a:t>What will I take away?</a:t>
            </a:r>
            <a:endParaRPr b="1"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Why policy is necessary</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How policy is implemented in Kubernetes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Solid foundation of Kyverno</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Identify common use cases from the field</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u="sng">
                <a:solidFill>
                  <a:schemeClr val="dk1"/>
                </a:solidFill>
                <a:latin typeface="Open Sans"/>
                <a:ea typeface="Open Sans"/>
                <a:cs typeface="Open Sans"/>
                <a:sym typeface="Open Sans"/>
              </a:rPr>
              <a:t>Real</a:t>
            </a:r>
            <a:r>
              <a:rPr lang="en-US" sz="2000">
                <a:solidFill>
                  <a:schemeClr val="dk1"/>
                </a:solidFill>
                <a:latin typeface="Open Sans"/>
                <a:ea typeface="Open Sans"/>
                <a:cs typeface="Open Sans"/>
                <a:sym typeface="Open Sans"/>
              </a:rPr>
              <a:t> policy in labs to solve your own use cases</a:t>
            </a:r>
            <a:endParaRPr sz="2000">
              <a:solidFill>
                <a:schemeClr val="dk1"/>
              </a:solidFill>
              <a:latin typeface="Open Sans"/>
              <a:ea typeface="Open Sans"/>
              <a:cs typeface="Open Sans"/>
              <a:sym typeface="Open Sans"/>
            </a:endParaRPr>
          </a:p>
          <a:p>
            <a:pPr indent="-355600" lvl="1" marL="9144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No “hello world” here</a:t>
            </a:r>
            <a:endParaRPr sz="2000">
              <a:solidFill>
                <a:schemeClr val="dk1"/>
              </a:solidFill>
              <a:latin typeface="Open Sans"/>
              <a:ea typeface="Open Sans"/>
              <a:cs typeface="Open Sans"/>
              <a:sym typeface="Open Sans"/>
            </a:endParaRPr>
          </a:p>
        </p:txBody>
      </p:sp>
      <p:sp>
        <p:nvSpPr>
          <p:cNvPr id="107" name="Google Shape;107;p17"/>
          <p:cNvSpPr txBox="1"/>
          <p:nvPr/>
        </p:nvSpPr>
        <p:spPr>
          <a:xfrm>
            <a:off x="7820725" y="3362750"/>
            <a:ext cx="3594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Open Sans"/>
                <a:ea typeface="Open Sans"/>
                <a:cs typeface="Open Sans"/>
                <a:sym typeface="Open Sans"/>
              </a:rPr>
              <a:t>Not covering</a:t>
            </a:r>
            <a:endParaRPr b="1"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Guts of Kyverno’s inner workings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All policy authoring</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Advanced topics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1.10 beta features</a:t>
            </a:r>
            <a:endParaRPr sz="2000">
              <a:solidFill>
                <a:schemeClr val="dk1"/>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11" name="Google Shape;411;p53"/>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Generation Rules</a:t>
            </a:r>
            <a:endParaRPr/>
          </a:p>
        </p:txBody>
      </p:sp>
      <p:sp>
        <p:nvSpPr>
          <p:cNvPr id="412" name="Google Shape;412;p53"/>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Create </a:t>
            </a:r>
            <a:r>
              <a:rPr lang="en-US" sz="2000" u="sng"/>
              <a:t>new </a:t>
            </a:r>
            <a:r>
              <a:rPr lang="en-US" sz="2000"/>
              <a:t>resources based on triggers (unique)</a:t>
            </a:r>
            <a:endParaRPr sz="2000"/>
          </a:p>
          <a:p>
            <a:pPr indent="-330200" lvl="1" marL="914400" rtl="0" algn="l">
              <a:spcBef>
                <a:spcPts val="1000"/>
              </a:spcBef>
              <a:spcAft>
                <a:spcPts val="0"/>
              </a:spcAft>
              <a:buSzPts val="1600"/>
              <a:buChar char="○"/>
            </a:pPr>
            <a:r>
              <a:rPr i="1" lang="en-US" sz="1600"/>
              <a:t>CREATE</a:t>
            </a:r>
            <a:r>
              <a:rPr lang="en-US" sz="1600"/>
              <a:t>, </a:t>
            </a:r>
            <a:r>
              <a:rPr i="1" lang="en-US" sz="1600"/>
              <a:t>UPDATE</a:t>
            </a:r>
            <a:r>
              <a:rPr lang="en-US" sz="1600"/>
              <a:t>, and </a:t>
            </a:r>
            <a:r>
              <a:rPr i="1" lang="en-US" sz="1600"/>
              <a:t>DELETE</a:t>
            </a:r>
            <a:endParaRPr i="1" sz="1600"/>
          </a:p>
          <a:p>
            <a:pPr indent="-355600" lvl="0" marL="457200" rtl="0" algn="l">
              <a:spcBef>
                <a:spcPts val="1000"/>
              </a:spcBef>
              <a:spcAft>
                <a:spcPts val="0"/>
              </a:spcAft>
              <a:buSzPts val="2000"/>
              <a:buChar char="●"/>
            </a:pPr>
            <a:r>
              <a:rPr lang="en-US" sz="2000"/>
              <a:t>Supports Custom Resources too!</a:t>
            </a:r>
            <a:endParaRPr sz="2000"/>
          </a:p>
          <a:p>
            <a:pPr indent="-355600" lvl="0" marL="457200" rtl="0" algn="l">
              <a:spcBef>
                <a:spcPts val="1000"/>
              </a:spcBef>
              <a:spcAft>
                <a:spcPts val="0"/>
              </a:spcAft>
              <a:buSzPts val="2000"/>
              <a:buChar char="●"/>
            </a:pPr>
            <a:r>
              <a:rPr lang="en-US" sz="2000"/>
              <a:t>New resource definition can be</a:t>
            </a:r>
            <a:endParaRPr sz="2000"/>
          </a:p>
          <a:p>
            <a:pPr indent="-330200" lvl="1" marL="914400" rtl="0" algn="l">
              <a:spcBef>
                <a:spcPts val="1000"/>
              </a:spcBef>
              <a:spcAft>
                <a:spcPts val="0"/>
              </a:spcAft>
              <a:buSzPts val="1600"/>
              <a:buChar char="○"/>
            </a:pPr>
            <a:r>
              <a:rPr lang="en-US" sz="1600"/>
              <a:t>Defined in the policy (</a:t>
            </a:r>
            <a:r>
              <a:rPr lang="en-US" sz="1600">
                <a:highlight>
                  <a:schemeClr val="lt2"/>
                </a:highlight>
                <a:latin typeface="Consolas"/>
                <a:ea typeface="Consolas"/>
                <a:cs typeface="Consolas"/>
                <a:sym typeface="Consolas"/>
              </a:rPr>
              <a:t>data</a:t>
            </a:r>
            <a:r>
              <a:rPr lang="en-US" sz="1600"/>
              <a:t> type)</a:t>
            </a:r>
            <a:endParaRPr sz="1600"/>
          </a:p>
          <a:p>
            <a:pPr indent="-330200" lvl="1" marL="914400" rtl="0" algn="l">
              <a:spcBef>
                <a:spcPts val="1000"/>
              </a:spcBef>
              <a:spcAft>
                <a:spcPts val="0"/>
              </a:spcAft>
              <a:buSzPts val="1600"/>
              <a:buChar char="○"/>
            </a:pPr>
            <a:r>
              <a:rPr lang="en-US" sz="1600"/>
              <a:t>Cloned from an existing resource (</a:t>
            </a:r>
            <a:r>
              <a:rPr lang="en-US" sz="1600">
                <a:highlight>
                  <a:schemeClr val="lt2"/>
                </a:highlight>
                <a:latin typeface="Consolas"/>
                <a:ea typeface="Consolas"/>
                <a:cs typeface="Consolas"/>
                <a:sym typeface="Consolas"/>
              </a:rPr>
              <a:t>clone</a:t>
            </a:r>
            <a:r>
              <a:rPr lang="en-US" sz="1600"/>
              <a:t> type)</a:t>
            </a:r>
            <a:endParaRPr sz="1600"/>
          </a:p>
          <a:p>
            <a:pPr indent="-355600" lvl="0" marL="457200" rtl="0" algn="l">
              <a:spcBef>
                <a:spcPts val="1000"/>
              </a:spcBef>
              <a:spcAft>
                <a:spcPts val="0"/>
              </a:spcAft>
              <a:buSzPts val="2000"/>
              <a:buChar char="●"/>
            </a:pPr>
            <a:r>
              <a:rPr lang="en-US" sz="2000"/>
              <a:t>Synchronization allows changes to be propagated</a:t>
            </a:r>
            <a:endParaRPr sz="2000"/>
          </a:p>
          <a:p>
            <a:pPr indent="-355600" lvl="0" marL="457200" rtl="0" algn="l">
              <a:spcBef>
                <a:spcPts val="1000"/>
              </a:spcBef>
              <a:spcAft>
                <a:spcPts val="0"/>
              </a:spcAft>
              <a:buSzPts val="2000"/>
              <a:buChar char="●"/>
            </a:pPr>
            <a:r>
              <a:rPr lang="en-US" sz="2000"/>
              <a:t>Most common use cases</a:t>
            </a:r>
            <a:endParaRPr sz="2000"/>
          </a:p>
          <a:p>
            <a:pPr indent="-330200" lvl="1" marL="914400" rtl="0" algn="l">
              <a:spcBef>
                <a:spcPts val="1000"/>
              </a:spcBef>
              <a:spcAft>
                <a:spcPts val="0"/>
              </a:spcAft>
              <a:buSzPts val="1600"/>
              <a:buChar char="○"/>
            </a:pPr>
            <a:r>
              <a:rPr lang="en-US" sz="1600"/>
              <a:t>Multi-tenancy / NaaS</a:t>
            </a:r>
            <a:endParaRPr sz="1600"/>
          </a:p>
          <a:p>
            <a:pPr indent="-330200" lvl="1" marL="914400" rtl="0" algn="l">
              <a:spcBef>
                <a:spcPts val="1000"/>
              </a:spcBef>
              <a:spcAft>
                <a:spcPts val="0"/>
              </a:spcAft>
              <a:buSzPts val="1600"/>
              <a:buChar char="○"/>
            </a:pPr>
            <a:r>
              <a:rPr lang="en-US" sz="1600"/>
              <a:t>Secret etc resource synchronization across Namespaces</a:t>
            </a:r>
            <a:endParaRPr sz="1600"/>
          </a:p>
          <a:p>
            <a:pPr indent="-355600" lvl="0" marL="457200" rtl="0" algn="l">
              <a:spcBef>
                <a:spcPts val="1000"/>
              </a:spcBef>
              <a:spcAft>
                <a:spcPts val="1000"/>
              </a:spcAft>
              <a:buSzPts val="2000"/>
              <a:buChar char="●"/>
            </a:pPr>
            <a:r>
              <a:rPr lang="en-US" sz="2000"/>
              <a:t>Generate works on existing items!</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Generate Examples</a:t>
            </a:r>
            <a:endParaRPr/>
          </a:p>
        </p:txBody>
      </p:sp>
      <p:sp>
        <p:nvSpPr>
          <p:cNvPr id="419" name="Google Shape;419;p54"/>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420" name="Google Shape;420;p54"/>
          <p:cNvGraphicFramePr/>
          <p:nvPr/>
        </p:nvGraphicFramePr>
        <p:xfrm>
          <a:off x="698525" y="1236863"/>
          <a:ext cx="3000000" cy="3000000"/>
        </p:xfrm>
        <a:graphic>
          <a:graphicData uri="http://schemas.openxmlformats.org/drawingml/2006/table">
            <a:tbl>
              <a:tblPr>
                <a:noFill/>
                <a:tableStyleId>{41196B6B-47F4-4818-AEF1-EAAD8EFA2AC9}</a:tableStyleId>
              </a:tblPr>
              <a:tblGrid>
                <a:gridCol w="5322375"/>
              </a:tblGrid>
              <a:tr h="3074150">
                <a:tc>
                  <a:txBody>
                    <a:bodyPr/>
                    <a:lstStyle/>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kyverno.io/v1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ClusterPolicy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metadata</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add-networkpolicy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spec</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rules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default-deny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match</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resources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Namespace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generate</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networking.k8s.io/v1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NetworkPolicy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default-deny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namespace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"{{request.object.metadata.name}}"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synchronize</a:t>
                      </a: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true</a:t>
                      </a:r>
                      <a:endParaRPr sz="12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data</a:t>
                      </a:r>
                      <a:r>
                        <a:rPr lang="en-US" sz="1200">
                          <a:solidFill>
                            <a:srgbClr val="D4D4D4"/>
                          </a:solidFill>
                          <a:highlight>
                            <a:srgbClr val="1E1E1E"/>
                          </a:highlight>
                          <a:latin typeface="Consolas"/>
                          <a:ea typeface="Consolas"/>
                          <a:cs typeface="Consolas"/>
                          <a:sym typeface="Consolas"/>
                        </a:rPr>
                        <a:t>:    </a:t>
                      </a:r>
                      <a:r>
                        <a:rPr lang="en-US" sz="1200">
                          <a:solidFill>
                            <a:srgbClr val="D4D4D4"/>
                          </a:solidFill>
                          <a:latin typeface="Consolas"/>
                          <a:ea typeface="Consolas"/>
                          <a:cs typeface="Consolas"/>
                          <a:sym typeface="Consolas"/>
                        </a:rPr>
                        <a:t>&lt;==   ### Target defined below</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spec</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podSelector</a:t>
                      </a:r>
                      <a:r>
                        <a:rPr lang="en-US" sz="1200">
                          <a:solidFill>
                            <a:srgbClr val="D4D4D4"/>
                          </a:solidFill>
                          <a:highlight>
                            <a:srgbClr val="1E1E1E"/>
                          </a:highlight>
                          <a:latin typeface="Consolas"/>
                          <a:ea typeface="Consolas"/>
                          <a:cs typeface="Consolas"/>
                          <a:sym typeface="Consolas"/>
                        </a:rPr>
                        <a:t>: {}</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policyTypes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Ingress</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Egress</a:t>
                      </a:r>
                      <a:endParaRPr sz="1200">
                        <a:solidFill>
                          <a:srgbClr val="569CD6"/>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graphicFrame>
        <p:nvGraphicFramePr>
          <p:cNvPr id="421" name="Google Shape;421;p54"/>
          <p:cNvGraphicFramePr/>
          <p:nvPr/>
        </p:nvGraphicFramePr>
        <p:xfrm>
          <a:off x="6447375" y="1508313"/>
          <a:ext cx="3000000" cy="3000000"/>
        </p:xfrm>
        <a:graphic>
          <a:graphicData uri="http://schemas.openxmlformats.org/drawingml/2006/table">
            <a:tbl>
              <a:tblPr>
                <a:noFill/>
                <a:tableStyleId>{41196B6B-47F4-4818-AEF1-EAAD8EFA2AC9}</a:tableStyleId>
              </a:tblPr>
              <a:tblGrid>
                <a:gridCol w="5322375"/>
              </a:tblGrid>
              <a:tr h="3074150">
                <a:tc>
                  <a:txBody>
                    <a:bodyPr/>
                    <a:lstStyle/>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kyverno.io/v1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ClusterPolicy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metadata</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sync-secrets</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spec</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rules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sync-image-pull-secret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match</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resources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Namespace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generate</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v1 </a:t>
                      </a:r>
                      <a:r>
                        <a:rPr lang="en-US" sz="1200">
                          <a:solidFill>
                            <a:srgbClr val="D4D4D4"/>
                          </a:solidFill>
                          <a:latin typeface="Consolas"/>
                          <a:ea typeface="Consolas"/>
                          <a:cs typeface="Consolas"/>
                          <a:sym typeface="Consolas"/>
                        </a:rPr>
                        <a:t>&lt;==   ### apiVersion of gen. resource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Secret  </a:t>
                      </a:r>
                      <a:r>
                        <a:rPr lang="en-US" sz="1200">
                          <a:solidFill>
                            <a:srgbClr val="D4D4D4"/>
                          </a:solidFill>
                          <a:latin typeface="Consolas"/>
                          <a:ea typeface="Consolas"/>
                          <a:cs typeface="Consolas"/>
                          <a:sym typeface="Consolas"/>
                        </a:rPr>
                        <a:t>&lt;==   ### Kind of gen. resource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regcred </a:t>
                      </a:r>
                      <a:r>
                        <a:rPr lang="en-US" sz="1200">
                          <a:solidFill>
                            <a:srgbClr val="D4D4D4"/>
                          </a:solidFill>
                          <a:latin typeface="Consolas"/>
                          <a:ea typeface="Consolas"/>
                          <a:cs typeface="Consolas"/>
                          <a:sym typeface="Consolas"/>
                        </a:rPr>
                        <a:t>&lt;==   ### Name of gen. resource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namespace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"{{request.object.metadata.name}}"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synchronize</a:t>
                      </a: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true</a:t>
                      </a:r>
                      <a:endParaRPr sz="12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clone</a:t>
                      </a:r>
                      <a:r>
                        <a:rPr lang="en-US" sz="1200">
                          <a:solidFill>
                            <a:srgbClr val="D4D4D4"/>
                          </a:solidFill>
                          <a:highlight>
                            <a:srgbClr val="1E1E1E"/>
                          </a:highlight>
                          <a:latin typeface="Consolas"/>
                          <a:ea typeface="Consolas"/>
                          <a:cs typeface="Consolas"/>
                          <a:sym typeface="Consolas"/>
                        </a:rPr>
                        <a:t>:     </a:t>
                      </a:r>
                      <a:r>
                        <a:rPr lang="en-US" sz="1200">
                          <a:solidFill>
                            <a:srgbClr val="D4D4D4"/>
                          </a:solidFill>
                          <a:latin typeface="Consolas"/>
                          <a:ea typeface="Consolas"/>
                          <a:cs typeface="Consolas"/>
                          <a:sym typeface="Consolas"/>
                        </a:rPr>
                        <a:t>&lt;==   ### Target copy from source</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namespace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default</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regcred</a:t>
                      </a:r>
                      <a:endParaRPr sz="1200">
                        <a:solidFill>
                          <a:srgbClr val="569CD6"/>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5"/>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28" name="Google Shape;428;p55"/>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Generation Behavior</a:t>
            </a:r>
            <a:endParaRPr/>
          </a:p>
        </p:txBody>
      </p:sp>
      <p:sp>
        <p:nvSpPr>
          <p:cNvPr id="429" name="Google Shape;429;p55"/>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When trigger is matched, UpdateRequest (CR) created</a:t>
            </a:r>
            <a:endParaRPr sz="2000"/>
          </a:p>
          <a:p>
            <a:pPr indent="-330200" lvl="1" marL="914400" rtl="0" algn="l">
              <a:spcBef>
                <a:spcPts val="1000"/>
              </a:spcBef>
              <a:spcAft>
                <a:spcPts val="0"/>
              </a:spcAft>
              <a:buSzPts val="1600"/>
              <a:buChar char="○"/>
            </a:pPr>
            <a:r>
              <a:rPr lang="en-US" sz="1600"/>
              <a:t>Deleted after successful target creation</a:t>
            </a:r>
            <a:endParaRPr sz="1600"/>
          </a:p>
          <a:p>
            <a:pPr indent="-355600" lvl="0" marL="457200" rtl="0" algn="l">
              <a:spcBef>
                <a:spcPts val="1000"/>
              </a:spcBef>
              <a:spcAft>
                <a:spcPts val="0"/>
              </a:spcAft>
              <a:buSzPts val="2000"/>
              <a:buChar char="●"/>
            </a:pPr>
            <a:r>
              <a:rPr lang="en-US" sz="2000"/>
              <a:t>Kyverno must have permissions to create your resource</a:t>
            </a:r>
            <a:endParaRPr sz="2000"/>
          </a:p>
          <a:p>
            <a:pPr indent="-355600" lvl="0" marL="457200" rtl="0" algn="l">
              <a:spcBef>
                <a:spcPts val="1000"/>
              </a:spcBef>
              <a:spcAft>
                <a:spcPts val="0"/>
              </a:spcAft>
              <a:buSzPts val="2000"/>
              <a:buChar char="●"/>
            </a:pPr>
            <a:r>
              <a:rPr lang="en-US" sz="2000"/>
              <a:t>Deleting a policy using </a:t>
            </a:r>
            <a:r>
              <a:rPr lang="en-US" sz="2000">
                <a:highlight>
                  <a:schemeClr val="lt2"/>
                </a:highlight>
                <a:latin typeface="Consolas"/>
                <a:ea typeface="Consolas"/>
                <a:cs typeface="Consolas"/>
                <a:sym typeface="Consolas"/>
              </a:rPr>
              <a:t>data</a:t>
            </a:r>
            <a:r>
              <a:rPr lang="en-US" sz="2000"/>
              <a:t> will cause target deletion</a:t>
            </a:r>
            <a:endParaRPr sz="2000"/>
          </a:p>
          <a:p>
            <a:pPr indent="-355600" lvl="0" marL="457200" rtl="0" algn="l">
              <a:spcBef>
                <a:spcPts val="1000"/>
              </a:spcBef>
              <a:spcAft>
                <a:spcPts val="0"/>
              </a:spcAft>
              <a:buSzPts val="2000"/>
              <a:buChar char="●"/>
            </a:pPr>
            <a:r>
              <a:rPr lang="en-US" sz="2000"/>
              <a:t>Deleting trigger will </a:t>
            </a:r>
            <a:r>
              <a:rPr lang="en-US" sz="2000" u="sng"/>
              <a:t>not </a:t>
            </a:r>
            <a:r>
              <a:rPr lang="en-US" sz="2000"/>
              <a:t>cause deletion of target</a:t>
            </a:r>
            <a:r>
              <a:rPr baseline="30000" lang="en-US" sz="2000"/>
              <a:t>*</a:t>
            </a:r>
            <a:endParaRPr baseline="30000" sz="2000"/>
          </a:p>
          <a:p>
            <a:pPr indent="-355600" lvl="0" marL="457200" rtl="0" algn="l">
              <a:spcBef>
                <a:spcPts val="1000"/>
              </a:spcBef>
              <a:spcAft>
                <a:spcPts val="0"/>
              </a:spcAft>
              <a:buSzPts val="2000"/>
              <a:buChar char="●"/>
            </a:pPr>
            <a:r>
              <a:rPr lang="en-US" sz="2000"/>
              <a:t>Deleting a generated resource where </a:t>
            </a:r>
            <a:r>
              <a:rPr lang="en-US" sz="2000">
                <a:highlight>
                  <a:schemeClr val="lt2"/>
                </a:highlight>
                <a:latin typeface="Consolas"/>
                <a:ea typeface="Consolas"/>
                <a:cs typeface="Consolas"/>
                <a:sym typeface="Consolas"/>
              </a:rPr>
              <a:t>synchronize: true</a:t>
            </a:r>
            <a:r>
              <a:rPr lang="en-US" sz="2000"/>
              <a:t> will cause immediate recreation</a:t>
            </a:r>
            <a:endParaRPr sz="2000"/>
          </a:p>
          <a:p>
            <a:pPr indent="-355600" lvl="0" marL="457200" rtl="0" algn="l">
              <a:spcBef>
                <a:spcPts val="1000"/>
              </a:spcBef>
              <a:spcAft>
                <a:spcPts val="1000"/>
              </a:spcAft>
              <a:buSzPts val="2000"/>
              <a:buChar char="●"/>
            </a:pPr>
            <a:r>
              <a:rPr lang="en-US" sz="2000"/>
              <a:t>Variables from AdmissionReview are essential</a:t>
            </a:r>
            <a:endParaRPr sz="2000"/>
          </a:p>
        </p:txBody>
      </p:sp>
      <p:sp>
        <p:nvSpPr>
          <p:cNvPr id="430" name="Google Shape;430;p55"/>
          <p:cNvSpPr txBox="1"/>
          <p:nvPr/>
        </p:nvSpPr>
        <p:spPr>
          <a:xfrm>
            <a:off x="758850" y="6250925"/>
            <a:ext cx="563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Open Sans"/>
                <a:ea typeface="Open Sans"/>
                <a:cs typeface="Open Sans"/>
                <a:sym typeface="Open Sans"/>
              </a:rPr>
              <a:t>* This is possible to configure, however. See docs for procedure.</a:t>
            </a:r>
            <a:endParaRPr>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7"/>
          <p:cNvSpPr txBox="1"/>
          <p:nvPr>
            <p:ph idx="1" type="body"/>
          </p:nvPr>
        </p:nvSpPr>
        <p:spPr>
          <a:xfrm>
            <a:off x="209825" y="2666549"/>
            <a:ext cx="7233600" cy="245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Supply Chain Security</a:t>
            </a:r>
            <a:endParaRPr b="1" sz="4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8"/>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49" name="Google Shape;449;p58"/>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Image Verification Rules</a:t>
            </a:r>
            <a:endParaRPr/>
          </a:p>
        </p:txBody>
      </p:sp>
      <p:sp>
        <p:nvSpPr>
          <p:cNvPr id="450" name="Google Shape;450;p58"/>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Rules which check container images</a:t>
            </a:r>
            <a:endParaRPr sz="2000"/>
          </a:p>
          <a:p>
            <a:pPr indent="-330200" lvl="1" marL="914400" rtl="0" algn="l">
              <a:spcBef>
                <a:spcPts val="1000"/>
              </a:spcBef>
              <a:spcAft>
                <a:spcPts val="0"/>
              </a:spcAft>
              <a:buSzPts val="1600"/>
              <a:buChar char="○"/>
            </a:pPr>
            <a:r>
              <a:rPr lang="en-US" sz="1600"/>
              <a:t>Signatures</a:t>
            </a:r>
            <a:endParaRPr sz="1600"/>
          </a:p>
          <a:p>
            <a:pPr indent="-330200" lvl="1" marL="914400" rtl="0" algn="l">
              <a:spcBef>
                <a:spcPts val="1000"/>
              </a:spcBef>
              <a:spcAft>
                <a:spcPts val="0"/>
              </a:spcAft>
              <a:buSzPts val="1600"/>
              <a:buChar char="○"/>
            </a:pPr>
            <a:r>
              <a:rPr lang="en-US" sz="1600"/>
              <a:t>Attestations</a:t>
            </a:r>
            <a:endParaRPr sz="1600"/>
          </a:p>
          <a:p>
            <a:pPr indent="-355600" lvl="0" marL="457200" rtl="0" algn="l">
              <a:spcBef>
                <a:spcPts val="1000"/>
              </a:spcBef>
              <a:spcAft>
                <a:spcPts val="0"/>
              </a:spcAft>
              <a:buSzPts val="2000"/>
              <a:buChar char="●"/>
            </a:pPr>
            <a:r>
              <a:rPr lang="en-US" sz="2000"/>
              <a:t>Ensures supply chain security</a:t>
            </a:r>
            <a:endParaRPr sz="2000"/>
          </a:p>
          <a:p>
            <a:pPr indent="-330200" lvl="1" marL="914400" rtl="0" algn="l">
              <a:spcBef>
                <a:spcPts val="1000"/>
              </a:spcBef>
              <a:spcAft>
                <a:spcPts val="0"/>
              </a:spcAft>
              <a:buSzPts val="1600"/>
              <a:buChar char="○"/>
            </a:pPr>
            <a:r>
              <a:rPr lang="en-US" sz="1600"/>
              <a:t>Images are signed with expected key/metadata</a:t>
            </a:r>
            <a:endParaRPr sz="1600"/>
          </a:p>
          <a:p>
            <a:pPr indent="-330200" lvl="1" marL="914400" rtl="0" algn="l">
              <a:spcBef>
                <a:spcPts val="1000"/>
              </a:spcBef>
              <a:spcAft>
                <a:spcPts val="0"/>
              </a:spcAft>
              <a:buSzPts val="1600"/>
              <a:buChar char="○"/>
            </a:pPr>
            <a:r>
              <a:rPr lang="en-US" sz="1600"/>
              <a:t>Attestations: Provenance, SBOM, vuln. scans, custom, etc.</a:t>
            </a:r>
            <a:endParaRPr sz="1600"/>
          </a:p>
          <a:p>
            <a:pPr indent="-355600" lvl="0" marL="457200" rtl="0" algn="l">
              <a:spcBef>
                <a:spcPts val="1000"/>
              </a:spcBef>
              <a:spcAft>
                <a:spcPts val="0"/>
              </a:spcAft>
              <a:buSzPts val="2000"/>
              <a:buChar char="●"/>
            </a:pPr>
            <a:r>
              <a:rPr lang="en-US" sz="2000"/>
              <a:t>Uses Sigstore Cosign</a:t>
            </a:r>
            <a:endParaRPr sz="2000"/>
          </a:p>
          <a:p>
            <a:pPr indent="-355600" lvl="0" marL="457200" rtl="0" algn="l">
              <a:spcBef>
                <a:spcPts val="1000"/>
              </a:spcBef>
              <a:spcAft>
                <a:spcPts val="0"/>
              </a:spcAft>
              <a:buSzPts val="2000"/>
              <a:buChar char="●"/>
            </a:pPr>
            <a:r>
              <a:rPr lang="en-US" sz="2000"/>
              <a:t>Attestations in in-toto format</a:t>
            </a:r>
            <a:endParaRPr sz="2000"/>
          </a:p>
          <a:p>
            <a:pPr indent="-355600" lvl="0" marL="457200" rtl="0" algn="l">
              <a:spcBef>
                <a:spcPts val="1000"/>
              </a:spcBef>
              <a:spcAft>
                <a:spcPts val="0"/>
              </a:spcAft>
              <a:buSzPts val="2000"/>
              <a:buChar char="●"/>
            </a:pPr>
            <a:r>
              <a:rPr lang="en-US" sz="2000"/>
              <a:t>Indicated by rule type </a:t>
            </a:r>
            <a:r>
              <a:rPr lang="en-US" sz="2000">
                <a:highlight>
                  <a:schemeClr val="lt2"/>
                </a:highlight>
                <a:latin typeface="Consolas"/>
                <a:ea typeface="Consolas"/>
                <a:cs typeface="Consolas"/>
                <a:sym typeface="Consolas"/>
              </a:rPr>
              <a:t>verifyImages</a:t>
            </a:r>
            <a:endParaRPr sz="2000">
              <a:highlight>
                <a:schemeClr val="lt2"/>
              </a:highlight>
            </a:endParaRPr>
          </a:p>
          <a:p>
            <a:pPr indent="-355600" lvl="0" marL="457200" rtl="0" algn="l">
              <a:spcBef>
                <a:spcPts val="1000"/>
              </a:spcBef>
              <a:spcAft>
                <a:spcPts val="1000"/>
              </a:spcAft>
              <a:buSzPts val="2000"/>
              <a:buChar char="●"/>
            </a:pPr>
            <a:r>
              <a:rPr lang="en-US" sz="2000"/>
              <a:t>Runs during mutation and validation admission phases</a:t>
            </a:r>
            <a:endParaRPr sz="2000"/>
          </a:p>
        </p:txBody>
      </p:sp>
      <p:pic>
        <p:nvPicPr>
          <p:cNvPr descr="How to Draw Flames Step by Step Thumbnail" id="451" name="Google Shape;451;p58"/>
          <p:cNvPicPr preferRelativeResize="0"/>
          <p:nvPr/>
        </p:nvPicPr>
        <p:blipFill>
          <a:blip r:embed="rId3">
            <a:alphaModFix/>
          </a:blip>
          <a:stretch>
            <a:fillRect/>
          </a:stretch>
        </p:blipFill>
        <p:spPr>
          <a:xfrm>
            <a:off x="8971925" y="1446675"/>
            <a:ext cx="2399900" cy="2399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58" name="Google Shape;458;p59"/>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Image Verification Features</a:t>
            </a:r>
            <a:endParaRPr/>
          </a:p>
        </p:txBody>
      </p:sp>
      <p:sp>
        <p:nvSpPr>
          <p:cNvPr id="459" name="Google Shape;459;p59"/>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sz="2000"/>
              <a:t>Signing verification (attestors) using key, cert, </a:t>
            </a:r>
            <a:r>
              <a:rPr lang="en-US" sz="2000" u="sng"/>
              <a:t>keyless</a:t>
            </a:r>
            <a:endParaRPr sz="2000" u="sng"/>
          </a:p>
          <a:p>
            <a:pPr indent="-355600" lvl="0" marL="457200" rtl="0" algn="l">
              <a:spcBef>
                <a:spcPts val="1000"/>
              </a:spcBef>
              <a:spcAft>
                <a:spcPts val="0"/>
              </a:spcAft>
              <a:buSzPts val="2000"/>
              <a:buChar char="●"/>
            </a:pPr>
            <a:r>
              <a:rPr lang="en-US" sz="2000"/>
              <a:t>Mutates tag =&gt; digest</a:t>
            </a:r>
            <a:endParaRPr sz="2000"/>
          </a:p>
          <a:p>
            <a:pPr indent="-355600" lvl="0" marL="457200" rtl="0" algn="l">
              <a:spcBef>
                <a:spcPts val="1000"/>
              </a:spcBef>
              <a:spcAft>
                <a:spcPts val="0"/>
              </a:spcAft>
              <a:buSzPts val="2000"/>
              <a:buChar char="●"/>
            </a:pPr>
            <a:r>
              <a:rPr lang="en-US" sz="2000"/>
              <a:t>Any OCI registry supported</a:t>
            </a:r>
            <a:endParaRPr sz="2000"/>
          </a:p>
          <a:p>
            <a:pPr indent="-355600" lvl="0" marL="457200" rtl="0" algn="l">
              <a:spcBef>
                <a:spcPts val="1000"/>
              </a:spcBef>
              <a:spcAft>
                <a:spcPts val="0"/>
              </a:spcAft>
              <a:buSzPts val="2000"/>
              <a:buChar char="●"/>
            </a:pPr>
            <a:r>
              <a:rPr lang="en-US" sz="2000"/>
              <a:t>Supports private registries (</a:t>
            </a:r>
            <a:r>
              <a:rPr i="1" lang="en-US" sz="2000"/>
              <a:t>imagePullSecret</a:t>
            </a:r>
            <a:r>
              <a:rPr lang="en-US" sz="2000"/>
              <a:t>)</a:t>
            </a:r>
            <a:endParaRPr sz="2000"/>
          </a:p>
          <a:p>
            <a:pPr indent="-355600" lvl="0" marL="457200" rtl="0" algn="l">
              <a:spcBef>
                <a:spcPts val="1000"/>
              </a:spcBef>
              <a:spcAft>
                <a:spcPts val="0"/>
              </a:spcAft>
              <a:buSzPts val="2000"/>
              <a:buChar char="●"/>
            </a:pPr>
            <a:r>
              <a:rPr lang="en-US" sz="2000"/>
              <a:t>KMS supported</a:t>
            </a:r>
            <a:endParaRPr sz="2000"/>
          </a:p>
          <a:p>
            <a:pPr indent="-355600" lvl="0" marL="457200" rtl="0" algn="l">
              <a:spcBef>
                <a:spcPts val="1000"/>
              </a:spcBef>
              <a:spcAft>
                <a:spcPts val="0"/>
              </a:spcAft>
              <a:buSzPts val="2000"/>
              <a:buChar char="●"/>
            </a:pPr>
            <a:r>
              <a:rPr lang="en-US" sz="2000"/>
              <a:t>Supports annotation verification</a:t>
            </a:r>
            <a:endParaRPr sz="2000"/>
          </a:p>
          <a:p>
            <a:pPr indent="-355600" lvl="0" marL="457200" rtl="0" algn="l">
              <a:spcBef>
                <a:spcPts val="1000"/>
              </a:spcBef>
              <a:spcAft>
                <a:spcPts val="0"/>
              </a:spcAft>
              <a:buSzPts val="2000"/>
              <a:buChar char="●"/>
            </a:pPr>
            <a:r>
              <a:rPr lang="en-US" sz="2000"/>
              <a:t>Any attestation, any portion</a:t>
            </a:r>
            <a:endParaRPr sz="2000"/>
          </a:p>
          <a:p>
            <a:pPr indent="-355600" lvl="0" marL="457200" rtl="0" algn="l">
              <a:spcBef>
                <a:spcPts val="1000"/>
              </a:spcBef>
              <a:spcAft>
                <a:spcPts val="0"/>
              </a:spcAft>
              <a:buSzPts val="2000"/>
              <a:buChar char="●"/>
            </a:pPr>
            <a:r>
              <a:rPr lang="en-US" sz="2000"/>
              <a:t>Multi-way checks (any, all, at-least)</a:t>
            </a:r>
            <a:endParaRPr sz="2000"/>
          </a:p>
          <a:p>
            <a:pPr indent="-330200" lvl="1" marL="914400" rtl="0" algn="l">
              <a:spcBef>
                <a:spcPts val="1000"/>
              </a:spcBef>
              <a:spcAft>
                <a:spcPts val="1000"/>
              </a:spcAft>
              <a:buSzPts val="1600"/>
              <a:buChar char="○"/>
            </a:pPr>
            <a:r>
              <a:rPr lang="en-US" sz="1600"/>
              <a:t>E.g., Org must sign and team must also sign, different keys</a:t>
            </a:r>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0"/>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Image Verification Examples - Signature</a:t>
            </a:r>
            <a:endParaRPr/>
          </a:p>
        </p:txBody>
      </p:sp>
      <p:sp>
        <p:nvSpPr>
          <p:cNvPr id="466" name="Google Shape;466;p60"/>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467" name="Google Shape;467;p60"/>
          <p:cNvGraphicFramePr/>
          <p:nvPr/>
        </p:nvGraphicFramePr>
        <p:xfrm>
          <a:off x="1575663" y="831838"/>
          <a:ext cx="3000000" cy="3000000"/>
        </p:xfrm>
        <a:graphic>
          <a:graphicData uri="http://schemas.openxmlformats.org/drawingml/2006/table">
            <a:tbl>
              <a:tblPr>
                <a:noFill/>
                <a:tableStyleId>{41196B6B-47F4-4818-AEF1-EAAD8EFA2AC9}</a:tableStyleId>
              </a:tblPr>
              <a:tblGrid>
                <a:gridCol w="9040675"/>
              </a:tblGrid>
              <a:tr h="3074150">
                <a:tc>
                  <a:txBody>
                    <a:bodyPr/>
                    <a:lstStyle/>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apiVersion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kyverno.io/v1</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kind</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ClusterPolicy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metadata</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check-image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569CD6"/>
                          </a:solidFill>
                          <a:highlight>
                            <a:srgbClr val="1E1E1E"/>
                          </a:highlight>
                          <a:latin typeface="Consolas"/>
                          <a:ea typeface="Consolas"/>
                          <a:cs typeface="Consolas"/>
                          <a:sym typeface="Consolas"/>
                        </a:rPr>
                        <a:t>spec</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validationFailureAction</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enforce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background</a:t>
                      </a: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false</a:t>
                      </a:r>
                      <a:endParaRPr sz="12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webhookTimeoutSeconds</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30     </a:t>
                      </a:r>
                      <a:r>
                        <a:rPr lang="en-US" sz="1050">
                          <a:solidFill>
                            <a:srgbClr val="D4D4D4"/>
                          </a:solidFill>
                          <a:latin typeface="Consolas"/>
                          <a:ea typeface="Consolas"/>
                          <a:cs typeface="Consolas"/>
                          <a:sym typeface="Consolas"/>
                        </a:rPr>
                        <a:t>&lt;==   ### Length of time to wait before delivering a response</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failurePolicy</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Fail          </a:t>
                      </a:r>
                      <a:r>
                        <a:rPr lang="en-US" sz="1050">
                          <a:solidFill>
                            <a:srgbClr val="D4D4D4"/>
                          </a:solidFill>
                          <a:latin typeface="Consolas"/>
                          <a:ea typeface="Consolas"/>
                          <a:cs typeface="Consolas"/>
                          <a:sym typeface="Consolas"/>
                        </a:rPr>
                        <a:t>&lt;==   ### Fail the request if this rule can’t be evaluated</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rules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name</a:t>
                      </a:r>
                      <a:r>
                        <a:rPr lang="en-US" sz="1200">
                          <a:solidFill>
                            <a:srgbClr val="D4D4D4"/>
                          </a:solidFill>
                          <a:highlight>
                            <a:srgbClr val="1E1E1E"/>
                          </a:highlight>
                          <a:latin typeface="Consolas"/>
                          <a:ea typeface="Consolas"/>
                          <a:cs typeface="Consolas"/>
                          <a:sym typeface="Consolas"/>
                        </a:rPr>
                        <a:t>: </a:t>
                      </a:r>
                      <a:r>
                        <a:rPr lang="en-US" sz="1200">
                          <a:solidFill>
                            <a:srgbClr val="CE9178"/>
                          </a:solidFill>
                          <a:highlight>
                            <a:srgbClr val="1E1E1E"/>
                          </a:highlight>
                          <a:latin typeface="Consolas"/>
                          <a:ea typeface="Consolas"/>
                          <a:cs typeface="Consolas"/>
                          <a:sym typeface="Consolas"/>
                        </a:rPr>
                        <a:t>check-image</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match</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any</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resources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kinds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Pod</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verifyImages</a:t>
                      </a:r>
                      <a:r>
                        <a:rPr lang="en-US" sz="1200">
                          <a:solidFill>
                            <a:srgbClr val="D4D4D4"/>
                          </a:solidFill>
                          <a:highlight>
                            <a:srgbClr val="1E1E1E"/>
                          </a:highlight>
                          <a:latin typeface="Consolas"/>
                          <a:ea typeface="Consolas"/>
                          <a:cs typeface="Consolas"/>
                          <a:sym typeface="Consolas"/>
                        </a:rPr>
                        <a:t>:       </a:t>
                      </a:r>
                      <a:r>
                        <a:rPr lang="en-US" sz="1050">
                          <a:solidFill>
                            <a:srgbClr val="D4D4D4"/>
                          </a:solidFill>
                          <a:latin typeface="Consolas"/>
                          <a:ea typeface="Consolas"/>
                          <a:cs typeface="Consolas"/>
                          <a:sym typeface="Consolas"/>
                        </a:rPr>
                        <a:t>&lt;==   ### This is a verifyImages rule type</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imageReferences</a:t>
                      </a:r>
                      <a:r>
                        <a:rPr lang="en-US" sz="1200">
                          <a:solidFill>
                            <a:srgbClr val="D4D4D4"/>
                          </a:solidFill>
                          <a:highlight>
                            <a:srgbClr val="1E1E1E"/>
                          </a:highlight>
                          <a:latin typeface="Consolas"/>
                          <a:ea typeface="Consolas"/>
                          <a:cs typeface="Consolas"/>
                          <a:sym typeface="Consolas"/>
                        </a:rPr>
                        <a:t>:      </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CE9178"/>
                          </a:solidFill>
                          <a:highlight>
                            <a:srgbClr val="1E1E1E"/>
                          </a:highlight>
                          <a:latin typeface="Consolas"/>
                          <a:ea typeface="Consolas"/>
                          <a:cs typeface="Consolas"/>
                          <a:sym typeface="Consolas"/>
                        </a:rPr>
                        <a:t>"ghcr.io/kyverno/test-verify-image:*"   </a:t>
                      </a:r>
                      <a:r>
                        <a:rPr lang="en-US" sz="1050">
                          <a:solidFill>
                            <a:srgbClr val="D4D4D4"/>
                          </a:solidFill>
                          <a:latin typeface="Consolas"/>
                          <a:ea typeface="Consolas"/>
                          <a:cs typeface="Consolas"/>
                          <a:sym typeface="Consolas"/>
                        </a:rPr>
                        <a:t>&lt;==   ### Only perform this verification on these images</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attestors</a:t>
                      </a:r>
                      <a:r>
                        <a:rPr lang="en-US" sz="1200">
                          <a:solidFill>
                            <a:srgbClr val="D4D4D4"/>
                          </a:solidFill>
                          <a:highlight>
                            <a:srgbClr val="1E1E1E"/>
                          </a:highlight>
                          <a:latin typeface="Consolas"/>
                          <a:ea typeface="Consolas"/>
                          <a:cs typeface="Consolas"/>
                          <a:sym typeface="Consolas"/>
                        </a:rPr>
                        <a:t>:       </a:t>
                      </a:r>
                      <a:r>
                        <a:rPr lang="en-US" sz="1050">
                          <a:solidFill>
                            <a:srgbClr val="D4D4D4"/>
                          </a:solidFill>
                          <a:latin typeface="Consolas"/>
                          <a:ea typeface="Consolas"/>
                          <a:cs typeface="Consolas"/>
                          <a:sym typeface="Consolas"/>
                        </a:rPr>
                        <a:t>&lt;==   ### Who/what is providing the signature</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count</a:t>
                      </a:r>
                      <a:r>
                        <a:rPr lang="en-US" sz="1200">
                          <a:solidFill>
                            <a:srgbClr val="D4D4D4"/>
                          </a:solidFill>
                          <a:highlight>
                            <a:srgbClr val="1E1E1E"/>
                          </a:highlight>
                          <a:latin typeface="Consolas"/>
                          <a:ea typeface="Consolas"/>
                          <a:cs typeface="Consolas"/>
                          <a:sym typeface="Consolas"/>
                        </a:rPr>
                        <a:t>: </a:t>
                      </a:r>
                      <a:r>
                        <a:rPr lang="en-US" sz="1200">
                          <a:solidFill>
                            <a:srgbClr val="B5CEA8"/>
                          </a:solidFill>
                          <a:highlight>
                            <a:srgbClr val="1E1E1E"/>
                          </a:highlight>
                          <a:latin typeface="Consolas"/>
                          <a:ea typeface="Consolas"/>
                          <a:cs typeface="Consolas"/>
                          <a:sym typeface="Consolas"/>
                        </a:rPr>
                        <a:t>1</a:t>
                      </a:r>
                      <a:endParaRPr sz="1200">
                        <a:solidFill>
                          <a:srgbClr val="B5CEA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entries</a:t>
                      </a:r>
                      <a:r>
                        <a:rPr lang="en-US" sz="1200">
                          <a:solidFill>
                            <a:srgbClr val="D4D4D4"/>
                          </a:solidFill>
                          <a:highlight>
                            <a:srgbClr val="1E1E1E"/>
                          </a:highlight>
                          <a:latin typeface="Consolas"/>
                          <a:ea typeface="Consolas"/>
                          <a:cs typeface="Consolas"/>
                          <a:sym typeface="Consolas"/>
                        </a:rPr>
                        <a:t>:</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 </a:t>
                      </a:r>
                      <a:r>
                        <a:rPr lang="en-US" sz="1200">
                          <a:solidFill>
                            <a:srgbClr val="569CD6"/>
                          </a:solidFill>
                          <a:highlight>
                            <a:srgbClr val="1E1E1E"/>
                          </a:highlight>
                          <a:latin typeface="Consolas"/>
                          <a:ea typeface="Consolas"/>
                          <a:cs typeface="Consolas"/>
                          <a:sym typeface="Consolas"/>
                        </a:rPr>
                        <a:t>keys</a:t>
                      </a:r>
                      <a:r>
                        <a:rPr lang="en-US" sz="1200">
                          <a:solidFill>
                            <a:srgbClr val="D4D4D4"/>
                          </a:solidFill>
                          <a:highlight>
                            <a:srgbClr val="1E1E1E"/>
                          </a:highlight>
                          <a:latin typeface="Consolas"/>
                          <a:ea typeface="Consolas"/>
                          <a:cs typeface="Consolas"/>
                          <a:sym typeface="Consolas"/>
                        </a:rPr>
                        <a:t>:      </a:t>
                      </a:r>
                      <a:r>
                        <a:rPr lang="en-US" sz="1050">
                          <a:solidFill>
                            <a:srgbClr val="D4D4D4"/>
                          </a:solidFill>
                          <a:latin typeface="Consolas"/>
                          <a:ea typeface="Consolas"/>
                          <a:cs typeface="Consolas"/>
                          <a:sym typeface="Consolas"/>
                        </a:rPr>
                        <a:t>&lt;==   ### A specific key will be used</a:t>
                      </a:r>
                      <a:endParaRPr sz="1200">
                        <a:solidFill>
                          <a:srgbClr val="D4D4D4"/>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publicKeys</a:t>
                      </a:r>
                      <a:r>
                        <a:rPr lang="en-US" sz="1200">
                          <a:solidFill>
                            <a:srgbClr val="D4D4D4"/>
                          </a:solidFill>
                          <a:highlight>
                            <a:srgbClr val="1E1E1E"/>
                          </a:highlight>
                          <a:latin typeface="Consolas"/>
                          <a:ea typeface="Consolas"/>
                          <a:cs typeface="Consolas"/>
                          <a:sym typeface="Consolas"/>
                        </a:rPr>
                        <a:t>: </a:t>
                      </a:r>
                      <a:r>
                        <a:rPr lang="en-US" sz="1200">
                          <a:solidFill>
                            <a:srgbClr val="569CD6"/>
                          </a:solidFill>
                          <a:highlight>
                            <a:srgbClr val="1E1E1E"/>
                          </a:highlight>
                          <a:latin typeface="Consolas"/>
                          <a:ea typeface="Consolas"/>
                          <a:cs typeface="Consolas"/>
                          <a:sym typeface="Consolas"/>
                        </a:rPr>
                        <a:t>|-   </a:t>
                      </a:r>
                      <a:r>
                        <a:rPr lang="en-US" sz="1050">
                          <a:solidFill>
                            <a:srgbClr val="D4D4D4"/>
                          </a:solidFill>
                          <a:latin typeface="Consolas"/>
                          <a:ea typeface="Consolas"/>
                          <a:cs typeface="Consolas"/>
                          <a:sym typeface="Consolas"/>
                        </a:rPr>
                        <a:t>&lt;==   ### Use this public key to verify the specified image(s)</a:t>
                      </a:r>
                      <a:endParaRPr sz="1200">
                        <a:solidFill>
                          <a:srgbClr val="569CD6"/>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CE9178"/>
                          </a:solidFill>
                          <a:highlight>
                            <a:srgbClr val="1E1E1E"/>
                          </a:highlight>
                          <a:latin typeface="Consolas"/>
                          <a:ea typeface="Consolas"/>
                          <a:cs typeface="Consolas"/>
                          <a:sym typeface="Consolas"/>
                        </a:rPr>
                        <a:t>                -----BEGIN PUBLIC KEY-----</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CE9178"/>
                          </a:solidFill>
                          <a:highlight>
                            <a:srgbClr val="1E1E1E"/>
                          </a:highlight>
                          <a:latin typeface="Consolas"/>
                          <a:ea typeface="Consolas"/>
                          <a:cs typeface="Consolas"/>
                          <a:sym typeface="Consolas"/>
                        </a:rPr>
                        <a:t>                MFkwEwYHKoZIzj0CAQYIKoZIzj0DAQcDQgAE8nXRh950IZbRj8Ra/N9sbqOPZrfM</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CE9178"/>
                          </a:solidFill>
                          <a:highlight>
                            <a:srgbClr val="1E1E1E"/>
                          </a:highlight>
                          <a:latin typeface="Consolas"/>
                          <a:ea typeface="Consolas"/>
                          <a:cs typeface="Consolas"/>
                          <a:sym typeface="Consolas"/>
                        </a:rPr>
                        <a:t>                5/KAQN0/KjHcorm/J5yctVd7iEcnessRQjU917hmKO6JWVGHpDguIyakZA==</a:t>
                      </a:r>
                      <a:endParaRPr sz="1200">
                        <a:solidFill>
                          <a:srgbClr val="CE9178"/>
                        </a:solidFill>
                        <a:highlight>
                          <a:srgbClr val="1E1E1E"/>
                        </a:highlight>
                        <a:latin typeface="Consolas"/>
                        <a:ea typeface="Consolas"/>
                        <a:cs typeface="Consolas"/>
                        <a:sym typeface="Consolas"/>
                      </a:endParaRPr>
                    </a:p>
                    <a:p>
                      <a:pPr indent="0" lvl="0" marL="0" rtl="0" algn="l">
                        <a:lnSpc>
                          <a:spcPct val="100000"/>
                        </a:lnSpc>
                        <a:spcBef>
                          <a:spcPts val="0"/>
                        </a:spcBef>
                        <a:spcAft>
                          <a:spcPts val="0"/>
                        </a:spcAft>
                        <a:buNone/>
                      </a:pPr>
                      <a:r>
                        <a:rPr lang="en-US" sz="1200">
                          <a:solidFill>
                            <a:srgbClr val="CE9178"/>
                          </a:solidFill>
                          <a:highlight>
                            <a:srgbClr val="1E1E1E"/>
                          </a:highlight>
                          <a:latin typeface="Consolas"/>
                          <a:ea typeface="Consolas"/>
                          <a:cs typeface="Consolas"/>
                          <a:sym typeface="Consolas"/>
                        </a:rPr>
                        <a:t>                -----END PUBLIC KEY-----                </a:t>
                      </a:r>
                      <a:endParaRPr sz="1200">
                        <a:solidFill>
                          <a:srgbClr val="569CD6"/>
                        </a:solidFill>
                        <a:highlight>
                          <a:srgbClr val="1E1E1E"/>
                        </a:highlight>
                        <a:latin typeface="Consolas"/>
                        <a:ea typeface="Consolas"/>
                        <a:cs typeface="Consolas"/>
                        <a:sym typeface="Consola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E1E1E"/>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1"/>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2"/>
          <p:cNvSpPr txBox="1"/>
          <p:nvPr>
            <p:ph idx="1" type="body"/>
          </p:nvPr>
        </p:nvSpPr>
        <p:spPr>
          <a:xfrm>
            <a:off x="209825" y="2666550"/>
            <a:ext cx="3055200" cy="713100"/>
          </a:xfrm>
          <a:prstGeom prst="rect">
            <a:avLst/>
          </a:prstGeom>
        </p:spPr>
        <p:txBody>
          <a:bodyPr anchorCtr="0" anchor="t" bIns="0" lIns="0" spcFirstLastPara="1" rIns="0" wrap="square" tIns="0">
            <a:noAutofit/>
          </a:bodyPr>
          <a:lstStyle/>
          <a:p>
            <a:pPr indent="0" lvl="0" marL="914400" rtl="0" algn="l">
              <a:spcBef>
                <a:spcPts val="0"/>
              </a:spcBef>
              <a:spcAft>
                <a:spcPts val="0"/>
              </a:spcAft>
              <a:buNone/>
            </a:pPr>
            <a:r>
              <a:rPr b="1" lang="en-US" sz="4800"/>
              <a:t>BREAK</a:t>
            </a:r>
            <a:endParaRPr b="1" sz="4800"/>
          </a:p>
        </p:txBody>
      </p:sp>
      <p:sp>
        <p:nvSpPr>
          <p:cNvPr id="480" name="Google Shape;480;p62"/>
          <p:cNvSpPr txBox="1"/>
          <p:nvPr/>
        </p:nvSpPr>
        <p:spPr>
          <a:xfrm>
            <a:off x="4003250" y="1632450"/>
            <a:ext cx="3286200" cy="347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lt1"/>
                </a:solidFill>
                <a:latin typeface="Open Sans"/>
                <a:ea typeface="Open Sans"/>
                <a:cs typeface="Open Sans"/>
                <a:sym typeface="Open Sans"/>
              </a:rPr>
              <a:t>For Module 9</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US">
                <a:solidFill>
                  <a:schemeClr val="lt1"/>
                </a:solidFill>
                <a:latin typeface="Open Sans"/>
                <a:ea typeface="Open Sans"/>
                <a:cs typeface="Open Sans"/>
                <a:sym typeface="Open Sans"/>
              </a:rPr>
              <a:t>Sign up:</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US" sz="2400" u="sng">
                <a:solidFill>
                  <a:schemeClr val="lt1"/>
                </a:solidFill>
                <a:latin typeface="Open Sans"/>
                <a:ea typeface="Open Sans"/>
                <a:cs typeface="Open Sans"/>
                <a:sym typeface="Open Sans"/>
              </a:rPr>
              <a:t>try.nirmata.io</a:t>
            </a:r>
            <a:endParaRPr sz="2400" u="sng">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rPr lang="en-US" sz="1600">
                <a:solidFill>
                  <a:schemeClr val="lt1"/>
                </a:solidFill>
                <a:latin typeface="Open Sans"/>
                <a:ea typeface="Open Sans"/>
                <a:cs typeface="Open Sans"/>
                <a:sym typeface="Open Sans"/>
              </a:rPr>
              <a:t>Problems?</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rPr lang="en-US" sz="1600">
                <a:solidFill>
                  <a:schemeClr val="lt1"/>
                </a:solidFill>
                <a:latin typeface="Open Sans"/>
                <a:ea typeface="Open Sans"/>
                <a:cs typeface="Open Sans"/>
                <a:sym typeface="Open Sans"/>
              </a:rPr>
              <a:t>ritesh@nirmata.com</a:t>
            </a:r>
            <a:endParaRPr sz="1600">
              <a:solidFill>
                <a:schemeClr val="lt1"/>
              </a:solidFill>
              <a:latin typeface="Open Sans"/>
              <a:ea typeface="Open Sans"/>
              <a:cs typeface="Open Sans"/>
              <a:sym typeface="Open Sans"/>
            </a:endParaRPr>
          </a:p>
        </p:txBody>
      </p:sp>
      <p:pic>
        <p:nvPicPr>
          <p:cNvPr id="481" name="Google Shape;481;p62"/>
          <p:cNvPicPr preferRelativeResize="0"/>
          <p:nvPr/>
        </p:nvPicPr>
        <p:blipFill>
          <a:blip r:embed="rId3">
            <a:alphaModFix/>
          </a:blip>
          <a:stretch>
            <a:fillRect/>
          </a:stretch>
        </p:blipFill>
        <p:spPr>
          <a:xfrm>
            <a:off x="8511625" y="1528763"/>
            <a:ext cx="3286125" cy="3800475"/>
          </a:xfrm>
          <a:prstGeom prst="rect">
            <a:avLst/>
          </a:prstGeom>
          <a:noFill/>
          <a:ln>
            <a:noFill/>
          </a:ln>
        </p:spPr>
      </p:pic>
      <p:pic>
        <p:nvPicPr>
          <p:cNvPr descr="This 5 MINUTE countdown timer is made for professional use and has some minimal sound effects in the last 5 seconds" id="482" name="Google Shape;482;p62" title="5 MINUTE TIMER - COUNTDOWN TIMER (MINIMAL)">
            <a:hlinkClick r:id="rId4"/>
          </p:cNvPr>
          <p:cNvPicPr preferRelativeResize="0"/>
          <p:nvPr/>
        </p:nvPicPr>
        <p:blipFill>
          <a:blip r:embed="rId5">
            <a:alphaModFix/>
          </a:blip>
          <a:stretch>
            <a:fillRect/>
          </a:stretch>
        </p:blipFill>
        <p:spPr>
          <a:xfrm>
            <a:off x="929175" y="3506925"/>
            <a:ext cx="2335850" cy="1509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14" name="Google Shape;114;p18"/>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About Us</a:t>
            </a:r>
            <a:endParaRPr/>
          </a:p>
        </p:txBody>
      </p:sp>
      <p:sp>
        <p:nvSpPr>
          <p:cNvPr id="115" name="Google Shape;115;p18"/>
          <p:cNvSpPr txBox="1"/>
          <p:nvPr/>
        </p:nvSpPr>
        <p:spPr>
          <a:xfrm>
            <a:off x="1680520" y="4913450"/>
            <a:ext cx="226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16" name="Google Shape;116;p18"/>
          <p:cNvPicPr preferRelativeResize="0"/>
          <p:nvPr/>
        </p:nvPicPr>
        <p:blipFill>
          <a:blip r:embed="rId3">
            <a:alphaModFix/>
          </a:blip>
          <a:stretch>
            <a:fillRect/>
          </a:stretch>
        </p:blipFill>
        <p:spPr>
          <a:xfrm>
            <a:off x="1406463" y="5039274"/>
            <a:ext cx="352200" cy="290275"/>
          </a:xfrm>
          <a:prstGeom prst="rect">
            <a:avLst/>
          </a:prstGeom>
          <a:noFill/>
          <a:ln>
            <a:noFill/>
          </a:ln>
        </p:spPr>
      </p:pic>
      <p:sp>
        <p:nvSpPr>
          <p:cNvPr id="117" name="Google Shape;117;p18"/>
          <p:cNvSpPr txBox="1"/>
          <p:nvPr/>
        </p:nvSpPr>
        <p:spPr>
          <a:xfrm>
            <a:off x="1772324" y="4984325"/>
            <a:ext cx="254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latin typeface="Open Sans"/>
                <a:ea typeface="Open Sans"/>
                <a:cs typeface="Open Sans"/>
                <a:sym typeface="Open Sans"/>
                <a:hlinkClick r:id="rId4"/>
              </a:rPr>
              <a:t>https://twitter.com/hegdeanusha25</a:t>
            </a:r>
            <a:endParaRPr sz="1100">
              <a:solidFill>
                <a:schemeClr val="dk1"/>
              </a:solidFill>
              <a:latin typeface="Open Sans"/>
              <a:ea typeface="Open Sans"/>
              <a:cs typeface="Open Sans"/>
              <a:sym typeface="Open Sans"/>
            </a:endParaRPr>
          </a:p>
        </p:txBody>
      </p:sp>
      <p:pic>
        <p:nvPicPr>
          <p:cNvPr id="118" name="Google Shape;118;p18"/>
          <p:cNvPicPr preferRelativeResize="0"/>
          <p:nvPr/>
        </p:nvPicPr>
        <p:blipFill>
          <a:blip r:embed="rId5">
            <a:alphaModFix/>
          </a:blip>
          <a:stretch>
            <a:fillRect/>
          </a:stretch>
        </p:blipFill>
        <p:spPr>
          <a:xfrm>
            <a:off x="1406471" y="5384500"/>
            <a:ext cx="352200" cy="352217"/>
          </a:xfrm>
          <a:prstGeom prst="rect">
            <a:avLst/>
          </a:prstGeom>
          <a:noFill/>
          <a:ln>
            <a:noFill/>
          </a:ln>
        </p:spPr>
      </p:pic>
      <p:grpSp>
        <p:nvGrpSpPr>
          <p:cNvPr id="119" name="Google Shape;119;p18"/>
          <p:cNvGrpSpPr/>
          <p:nvPr/>
        </p:nvGrpSpPr>
        <p:grpSpPr>
          <a:xfrm>
            <a:off x="1495700" y="1661775"/>
            <a:ext cx="2639400" cy="3251663"/>
            <a:chOff x="780925" y="1661775"/>
            <a:chExt cx="2639400" cy="3251663"/>
          </a:xfrm>
        </p:grpSpPr>
        <p:pic>
          <p:nvPicPr>
            <p:cNvPr id="120" name="Google Shape;120;p18"/>
            <p:cNvPicPr preferRelativeResize="0"/>
            <p:nvPr/>
          </p:nvPicPr>
          <p:blipFill>
            <a:blip r:embed="rId6">
              <a:alphaModFix/>
            </a:blip>
            <a:stretch>
              <a:fillRect/>
            </a:stretch>
          </p:blipFill>
          <p:spPr>
            <a:xfrm>
              <a:off x="976663" y="1661775"/>
              <a:ext cx="2247900" cy="2247900"/>
            </a:xfrm>
            <a:prstGeom prst="rect">
              <a:avLst/>
            </a:prstGeom>
            <a:noFill/>
            <a:ln>
              <a:noFill/>
            </a:ln>
          </p:spPr>
        </p:pic>
        <p:sp>
          <p:nvSpPr>
            <p:cNvPr id="121" name="Google Shape;121;p18"/>
            <p:cNvSpPr txBox="1"/>
            <p:nvPr/>
          </p:nvSpPr>
          <p:spPr>
            <a:xfrm>
              <a:off x="780925" y="4082138"/>
              <a:ext cx="2639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Open Sans"/>
                  <a:ea typeface="Open Sans"/>
                  <a:cs typeface="Open Sans"/>
                  <a:sym typeface="Open Sans"/>
                </a:rPr>
                <a:t>Anusha Hegde</a:t>
              </a:r>
              <a:endParaRPr b="1">
                <a:latin typeface="Open Sans"/>
                <a:ea typeface="Open Sans"/>
                <a:cs typeface="Open Sans"/>
                <a:sym typeface="Open Sans"/>
              </a:endParaRPr>
            </a:p>
            <a:p>
              <a:pPr indent="0" lvl="0" marL="0" rtl="0" algn="ctr">
                <a:spcBef>
                  <a:spcPts val="0"/>
                </a:spcBef>
                <a:spcAft>
                  <a:spcPts val="0"/>
                </a:spcAft>
                <a:buNone/>
              </a:pPr>
              <a:r>
                <a:rPr i="1" lang="en-US">
                  <a:latin typeface="Open Sans"/>
                  <a:ea typeface="Open Sans"/>
                  <a:cs typeface="Open Sans"/>
                  <a:sym typeface="Open Sans"/>
                </a:rPr>
                <a:t>Technical Product Manager</a:t>
              </a:r>
              <a:endParaRPr i="1">
                <a:latin typeface="Open Sans"/>
                <a:ea typeface="Open Sans"/>
                <a:cs typeface="Open Sans"/>
                <a:sym typeface="Open Sans"/>
              </a:endParaRPr>
            </a:p>
            <a:p>
              <a:pPr indent="0" lvl="0" marL="0" rtl="0" algn="ctr">
                <a:spcBef>
                  <a:spcPts val="0"/>
                </a:spcBef>
                <a:spcAft>
                  <a:spcPts val="0"/>
                </a:spcAft>
                <a:buNone/>
              </a:pPr>
              <a:r>
                <a:rPr i="1" lang="en-US">
                  <a:latin typeface="Open Sans"/>
                  <a:ea typeface="Open Sans"/>
                  <a:cs typeface="Open Sans"/>
                  <a:sym typeface="Open Sans"/>
                </a:rPr>
                <a:t>Nirmata</a:t>
              </a:r>
              <a:endParaRPr i="1">
                <a:latin typeface="Open Sans"/>
                <a:ea typeface="Open Sans"/>
                <a:cs typeface="Open Sans"/>
                <a:sym typeface="Open Sans"/>
              </a:endParaRPr>
            </a:p>
          </p:txBody>
        </p:sp>
      </p:grpSp>
      <p:sp>
        <p:nvSpPr>
          <p:cNvPr id="122" name="Google Shape;122;p18"/>
          <p:cNvSpPr txBox="1"/>
          <p:nvPr/>
        </p:nvSpPr>
        <p:spPr>
          <a:xfrm>
            <a:off x="1772325" y="5299013"/>
            <a:ext cx="3087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latin typeface="Open Sans"/>
                <a:ea typeface="Open Sans"/>
                <a:cs typeface="Open Sans"/>
                <a:sym typeface="Open Sans"/>
                <a:hlinkClick r:id="rId7"/>
              </a:rPr>
              <a:t>https://www.linkedin.com/in/anusha-hegde-6468897a</a:t>
            </a:r>
            <a:endParaRPr sz="1100">
              <a:solidFill>
                <a:schemeClr val="dk1"/>
              </a:solidFill>
              <a:latin typeface="Open Sans"/>
              <a:ea typeface="Open Sans"/>
              <a:cs typeface="Open Sans"/>
              <a:sym typeface="Open Sans"/>
            </a:endParaRPr>
          </a:p>
        </p:txBody>
      </p:sp>
      <p:pic>
        <p:nvPicPr>
          <p:cNvPr id="123" name="Google Shape;123;p18"/>
          <p:cNvPicPr preferRelativeResize="0"/>
          <p:nvPr/>
        </p:nvPicPr>
        <p:blipFill>
          <a:blip r:embed="rId3">
            <a:alphaModFix/>
          </a:blip>
          <a:stretch>
            <a:fillRect/>
          </a:stretch>
        </p:blipFill>
        <p:spPr>
          <a:xfrm>
            <a:off x="6552063" y="5039274"/>
            <a:ext cx="352200" cy="290275"/>
          </a:xfrm>
          <a:prstGeom prst="rect">
            <a:avLst/>
          </a:prstGeom>
          <a:noFill/>
          <a:ln>
            <a:noFill/>
          </a:ln>
        </p:spPr>
      </p:pic>
      <p:sp>
        <p:nvSpPr>
          <p:cNvPr id="124" name="Google Shape;124;p18"/>
          <p:cNvSpPr txBox="1"/>
          <p:nvPr/>
        </p:nvSpPr>
        <p:spPr>
          <a:xfrm>
            <a:off x="6917924" y="4984325"/>
            <a:ext cx="254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latin typeface="Open Sans"/>
                <a:ea typeface="Open Sans"/>
                <a:cs typeface="Open Sans"/>
                <a:sym typeface="Open Sans"/>
                <a:hlinkClick r:id="rId8"/>
              </a:rPr>
              <a:t>https://twitter.com/kr_mallikarjuna</a:t>
            </a:r>
            <a:endParaRPr sz="1100">
              <a:solidFill>
                <a:schemeClr val="dk1"/>
              </a:solidFill>
              <a:latin typeface="Open Sans"/>
              <a:ea typeface="Open Sans"/>
              <a:cs typeface="Open Sans"/>
              <a:sym typeface="Open Sans"/>
            </a:endParaRPr>
          </a:p>
        </p:txBody>
      </p:sp>
      <p:pic>
        <p:nvPicPr>
          <p:cNvPr id="125" name="Google Shape;125;p18"/>
          <p:cNvPicPr preferRelativeResize="0"/>
          <p:nvPr/>
        </p:nvPicPr>
        <p:blipFill>
          <a:blip r:embed="rId5">
            <a:alphaModFix/>
          </a:blip>
          <a:stretch>
            <a:fillRect/>
          </a:stretch>
        </p:blipFill>
        <p:spPr>
          <a:xfrm>
            <a:off x="6552071" y="5384500"/>
            <a:ext cx="352200" cy="352217"/>
          </a:xfrm>
          <a:prstGeom prst="rect">
            <a:avLst/>
          </a:prstGeom>
          <a:noFill/>
          <a:ln>
            <a:noFill/>
          </a:ln>
        </p:spPr>
      </p:pic>
      <p:sp>
        <p:nvSpPr>
          <p:cNvPr id="126" name="Google Shape;126;p18"/>
          <p:cNvSpPr txBox="1"/>
          <p:nvPr/>
        </p:nvSpPr>
        <p:spPr>
          <a:xfrm>
            <a:off x="6917925" y="5299025"/>
            <a:ext cx="333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latin typeface="Open Sans"/>
                <a:ea typeface="Open Sans"/>
                <a:cs typeface="Open Sans"/>
                <a:sym typeface="Open Sans"/>
                <a:hlinkClick r:id="rId9"/>
              </a:rPr>
              <a:t>https://www.linkedin.com/in/kumarmallikarju</a:t>
            </a:r>
            <a:r>
              <a:rPr lang="en-US" sz="1100" u="sng">
                <a:solidFill>
                  <a:schemeClr val="hlink"/>
                </a:solidFill>
                <a:latin typeface="Open Sans"/>
                <a:ea typeface="Open Sans"/>
                <a:cs typeface="Open Sans"/>
                <a:sym typeface="Open Sans"/>
                <a:hlinkClick r:id="rId10"/>
              </a:rPr>
              <a:t>n</a:t>
            </a:r>
            <a:r>
              <a:rPr lang="en-US" sz="1100" u="sng">
                <a:solidFill>
                  <a:schemeClr val="hlink"/>
                </a:solidFill>
                <a:latin typeface="Open Sans"/>
                <a:ea typeface="Open Sans"/>
                <a:cs typeface="Open Sans"/>
                <a:sym typeface="Open Sans"/>
                <a:hlinkClick r:id="rId11"/>
              </a:rPr>
              <a:t>a</a:t>
            </a:r>
            <a:endParaRPr sz="1100">
              <a:solidFill>
                <a:schemeClr val="dk1"/>
              </a:solidFill>
              <a:latin typeface="Open Sans"/>
              <a:ea typeface="Open Sans"/>
              <a:cs typeface="Open Sans"/>
              <a:sym typeface="Open Sans"/>
            </a:endParaRPr>
          </a:p>
        </p:txBody>
      </p:sp>
      <p:grpSp>
        <p:nvGrpSpPr>
          <p:cNvPr id="127" name="Google Shape;127;p18"/>
          <p:cNvGrpSpPr/>
          <p:nvPr/>
        </p:nvGrpSpPr>
        <p:grpSpPr>
          <a:xfrm>
            <a:off x="7084800" y="1661775"/>
            <a:ext cx="2639400" cy="3251675"/>
            <a:chOff x="7898325" y="1661775"/>
            <a:chExt cx="2639400" cy="3251675"/>
          </a:xfrm>
        </p:grpSpPr>
        <p:pic>
          <p:nvPicPr>
            <p:cNvPr id="128" name="Google Shape;128;p18"/>
            <p:cNvPicPr preferRelativeResize="0"/>
            <p:nvPr/>
          </p:nvPicPr>
          <p:blipFill>
            <a:blip r:embed="rId12">
              <a:alphaModFix/>
            </a:blip>
            <a:stretch>
              <a:fillRect/>
            </a:stretch>
          </p:blipFill>
          <p:spPr>
            <a:xfrm>
              <a:off x="8094075" y="1661775"/>
              <a:ext cx="2247900" cy="2247900"/>
            </a:xfrm>
            <a:prstGeom prst="rect">
              <a:avLst/>
            </a:prstGeom>
            <a:noFill/>
            <a:ln>
              <a:noFill/>
            </a:ln>
          </p:spPr>
        </p:pic>
        <p:sp>
          <p:nvSpPr>
            <p:cNvPr id="129" name="Google Shape;129;p18"/>
            <p:cNvSpPr txBox="1"/>
            <p:nvPr/>
          </p:nvSpPr>
          <p:spPr>
            <a:xfrm>
              <a:off x="7898325" y="4082150"/>
              <a:ext cx="2639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Open Sans"/>
                  <a:ea typeface="Open Sans"/>
                  <a:cs typeface="Open Sans"/>
                  <a:sym typeface="Open Sans"/>
                </a:rPr>
                <a:t>Kumar Mallikarjuna</a:t>
              </a:r>
              <a:endParaRPr b="1">
                <a:latin typeface="Open Sans"/>
                <a:ea typeface="Open Sans"/>
                <a:cs typeface="Open Sans"/>
                <a:sym typeface="Open Sans"/>
              </a:endParaRPr>
            </a:p>
            <a:p>
              <a:pPr indent="0" lvl="0" marL="0" rtl="0" algn="ctr">
                <a:spcBef>
                  <a:spcPts val="0"/>
                </a:spcBef>
                <a:spcAft>
                  <a:spcPts val="0"/>
                </a:spcAft>
                <a:buNone/>
              </a:pPr>
              <a:r>
                <a:rPr i="1" lang="en-US">
                  <a:latin typeface="Open Sans"/>
                  <a:ea typeface="Open Sans"/>
                  <a:cs typeface="Open Sans"/>
                  <a:sym typeface="Open Sans"/>
                </a:rPr>
                <a:t>Software Engineer</a:t>
              </a:r>
              <a:endParaRPr i="1">
                <a:latin typeface="Open Sans"/>
                <a:ea typeface="Open Sans"/>
                <a:cs typeface="Open Sans"/>
                <a:sym typeface="Open Sans"/>
              </a:endParaRPr>
            </a:p>
            <a:p>
              <a:pPr indent="0" lvl="0" marL="0" rtl="0" algn="ctr">
                <a:spcBef>
                  <a:spcPts val="0"/>
                </a:spcBef>
                <a:spcAft>
                  <a:spcPts val="0"/>
                </a:spcAft>
                <a:buNone/>
              </a:pPr>
              <a:r>
                <a:rPr i="1" lang="en-US">
                  <a:latin typeface="Open Sans"/>
                  <a:ea typeface="Open Sans"/>
                  <a:cs typeface="Open Sans"/>
                  <a:sym typeface="Open Sans"/>
                </a:rPr>
                <a:t>Nirmata</a:t>
              </a:r>
              <a:endParaRPr i="1">
                <a:latin typeface="Open Sans"/>
                <a:ea typeface="Open Sans"/>
                <a:cs typeface="Open Sans"/>
                <a:sym typeface="Open San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3"/>
          <p:cNvSpPr txBox="1"/>
          <p:nvPr>
            <p:ph idx="1" type="body"/>
          </p:nvPr>
        </p:nvSpPr>
        <p:spPr>
          <a:xfrm>
            <a:off x="209825" y="2666550"/>
            <a:ext cx="8820600" cy="245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Policy Exceptions</a:t>
            </a:r>
            <a:endParaRPr b="1" sz="4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idx="4294967295"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Policy Exceptions</a:t>
            </a:r>
            <a:endParaRPr/>
          </a:p>
        </p:txBody>
      </p:sp>
      <p:sp>
        <p:nvSpPr>
          <p:cNvPr id="495" name="Google Shape;495;p64"/>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96" name="Google Shape;496;p64"/>
          <p:cNvSpPr txBox="1"/>
          <p:nvPr>
            <p:ph idx="2" type="body"/>
          </p:nvPr>
        </p:nvSpPr>
        <p:spPr>
          <a:xfrm>
            <a:off x="149400" y="782853"/>
            <a:ext cx="5157900" cy="53643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800"/>
              </a:spcBef>
              <a:spcAft>
                <a:spcPts val="0"/>
              </a:spcAft>
              <a:buClr>
                <a:srgbClr val="222222"/>
              </a:buClr>
              <a:buSzPts val="2000"/>
              <a:buChar char="●"/>
            </a:pPr>
            <a:r>
              <a:rPr lang="en-US" sz="2000">
                <a:solidFill>
                  <a:srgbClr val="222222"/>
                </a:solidFill>
                <a:highlight>
                  <a:srgbClr val="FFFFFF"/>
                </a:highlight>
              </a:rPr>
              <a:t>Kyverno Policies can have</a:t>
            </a:r>
            <a:r>
              <a:rPr lang="en-US" sz="2000">
                <a:solidFill>
                  <a:srgbClr val="222222"/>
                </a:solidFill>
                <a:highlight>
                  <a:srgbClr val="FFFFFF"/>
                </a:highlight>
              </a:rPr>
              <a:t> controls are intended to exclude resources but they must occur in the same rule definition.</a:t>
            </a:r>
            <a:endParaRPr sz="2000">
              <a:solidFill>
                <a:srgbClr val="222222"/>
              </a:solidFill>
              <a:highlight>
                <a:srgbClr val="FFFFFF"/>
              </a:highlight>
            </a:endParaRPr>
          </a:p>
          <a:p>
            <a:pPr indent="-355600" lvl="0" marL="457200" rtl="0" algn="l">
              <a:lnSpc>
                <a:spcPct val="100000"/>
              </a:lnSpc>
              <a:spcBef>
                <a:spcPts val="0"/>
              </a:spcBef>
              <a:spcAft>
                <a:spcPts val="0"/>
              </a:spcAft>
              <a:buClr>
                <a:srgbClr val="222222"/>
              </a:buClr>
              <a:buSzPts val="2000"/>
              <a:buChar char="●"/>
            </a:pPr>
            <a:r>
              <a:rPr lang="en-US" sz="2000">
                <a:solidFill>
                  <a:srgbClr val="222222"/>
                </a:solidFill>
                <a:highlight>
                  <a:srgbClr val="FFFFFF"/>
                </a:highlight>
              </a:rPr>
              <a:t>This may be limiting in situations where policies may not be directly editable, or doing so imposes an operational burden.</a:t>
            </a:r>
            <a:endParaRPr sz="2000">
              <a:solidFill>
                <a:srgbClr val="222222"/>
              </a:solidFill>
              <a:highlight>
                <a:srgbClr val="FFFFFF"/>
              </a:highlight>
            </a:endParaRPr>
          </a:p>
          <a:p>
            <a:pPr indent="-355600" lvl="0" marL="457200" rtl="0" algn="l">
              <a:lnSpc>
                <a:spcPct val="100000"/>
              </a:lnSpc>
              <a:spcBef>
                <a:spcPts val="0"/>
              </a:spcBef>
              <a:spcAft>
                <a:spcPts val="0"/>
              </a:spcAft>
              <a:buSzPts val="2000"/>
              <a:buChar char="●"/>
            </a:pPr>
            <a:r>
              <a:rPr lang="en-US" sz="2000">
                <a:solidFill>
                  <a:srgbClr val="222222"/>
                </a:solidFill>
                <a:highlight>
                  <a:srgbClr val="FFFFFF"/>
                </a:highlight>
              </a:rPr>
              <a:t>To tackle this, Kyverno has the </a:t>
            </a:r>
            <a:r>
              <a:rPr i="1" lang="en-US" sz="2000">
                <a:solidFill>
                  <a:srgbClr val="222222"/>
                </a:solidFill>
                <a:highlight>
                  <a:srgbClr val="FFFFFF"/>
                </a:highlight>
              </a:rPr>
              <a:t>Namespaced</a:t>
            </a:r>
            <a:r>
              <a:rPr lang="en-US" sz="2000">
                <a:solidFill>
                  <a:srgbClr val="222222"/>
                </a:solidFill>
                <a:highlight>
                  <a:srgbClr val="FFFFFF"/>
                </a:highlight>
              </a:rPr>
              <a:t> </a:t>
            </a:r>
            <a:r>
              <a:rPr lang="en-US" sz="2000">
                <a:highlight>
                  <a:schemeClr val="lt2"/>
                </a:highlight>
              </a:rPr>
              <a:t>Policy Exceptions</a:t>
            </a:r>
            <a:r>
              <a:rPr lang="en-US" sz="2000">
                <a:solidFill>
                  <a:srgbClr val="222222"/>
                </a:solidFill>
                <a:highlight>
                  <a:srgbClr val="FFFFFF"/>
                </a:highlight>
              </a:rPr>
              <a:t> CRD.</a:t>
            </a:r>
            <a:endParaRPr sz="2000">
              <a:solidFill>
                <a:srgbClr val="222222"/>
              </a:solidFill>
              <a:highlight>
                <a:srgbClr val="FFFFFF"/>
              </a:highlight>
            </a:endParaRPr>
          </a:p>
          <a:p>
            <a:pPr indent="-355600" lvl="0" marL="457200" rtl="0" algn="l">
              <a:lnSpc>
                <a:spcPct val="100000"/>
              </a:lnSpc>
              <a:spcBef>
                <a:spcPts val="0"/>
              </a:spcBef>
              <a:spcAft>
                <a:spcPts val="0"/>
              </a:spcAft>
              <a:buClr>
                <a:srgbClr val="222222"/>
              </a:buClr>
              <a:buSzPts val="2000"/>
              <a:buChar char="●"/>
            </a:pPr>
            <a:r>
              <a:rPr lang="en-US" sz="2000">
                <a:solidFill>
                  <a:srgbClr val="222222"/>
                </a:solidFill>
                <a:highlight>
                  <a:srgbClr val="FFFFFF"/>
                </a:highlight>
              </a:rPr>
              <a:t>&lt;namespace&gt;/&lt;policy-name&gt;</a:t>
            </a:r>
            <a:endParaRPr sz="2000">
              <a:solidFill>
                <a:srgbClr val="222222"/>
              </a:solidFill>
              <a:highlight>
                <a:srgbClr val="FFFFFF"/>
              </a:highlight>
            </a:endParaRPr>
          </a:p>
        </p:txBody>
      </p:sp>
      <p:pic>
        <p:nvPicPr>
          <p:cNvPr id="497" name="Google Shape;497;p64"/>
          <p:cNvPicPr preferRelativeResize="0"/>
          <p:nvPr/>
        </p:nvPicPr>
        <p:blipFill>
          <a:blip r:embed="rId3">
            <a:alphaModFix/>
          </a:blip>
          <a:stretch>
            <a:fillRect/>
          </a:stretch>
        </p:blipFill>
        <p:spPr>
          <a:xfrm>
            <a:off x="6959224" y="338150"/>
            <a:ext cx="3234625" cy="61817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5"/>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800"/>
              </a:spcBef>
              <a:spcAft>
                <a:spcPts val="0"/>
              </a:spcAft>
              <a:buClr>
                <a:srgbClr val="222222"/>
              </a:buClr>
              <a:buSzPts val="2000"/>
              <a:buChar char="●"/>
            </a:pPr>
            <a:r>
              <a:rPr lang="en-US" sz="2000">
                <a:solidFill>
                  <a:srgbClr val="222222"/>
                </a:solidFill>
                <a:highlight>
                  <a:srgbClr val="FFFFFF"/>
                </a:highlight>
              </a:rPr>
              <a:t>Uses the following fields:</a:t>
            </a:r>
            <a:endParaRPr sz="2000">
              <a:solidFill>
                <a:srgbClr val="222222"/>
              </a:solidFill>
              <a:highlight>
                <a:srgbClr val="FFFFFF"/>
              </a:highlight>
            </a:endParaRPr>
          </a:p>
          <a:p>
            <a:pPr indent="-330200" lvl="1" marL="914400" rtl="0" algn="l">
              <a:spcBef>
                <a:spcPts val="0"/>
              </a:spcBef>
              <a:spcAft>
                <a:spcPts val="0"/>
              </a:spcAft>
              <a:buSzPts val="1600"/>
              <a:buChar char="○"/>
            </a:pPr>
            <a:r>
              <a:rPr lang="en-US" sz="1600">
                <a:highlight>
                  <a:schemeClr val="lt2"/>
                </a:highlight>
              </a:rPr>
              <a:t>match</a:t>
            </a:r>
            <a:r>
              <a:rPr lang="en-US" sz="1600">
                <a:solidFill>
                  <a:srgbClr val="222222"/>
                </a:solidFill>
                <a:highlight>
                  <a:srgbClr val="FFFFFF"/>
                </a:highlight>
              </a:rPr>
              <a:t>/</a:t>
            </a:r>
            <a:r>
              <a:rPr lang="en-US" sz="1600">
                <a:highlight>
                  <a:schemeClr val="lt2"/>
                </a:highlight>
              </a:rPr>
              <a:t>exclude</a:t>
            </a:r>
            <a:r>
              <a:rPr lang="en-US" sz="1600">
                <a:solidFill>
                  <a:srgbClr val="222222"/>
                </a:solidFill>
                <a:highlight>
                  <a:srgbClr val="FFFFFF"/>
                </a:highlight>
              </a:rPr>
              <a:t>	similar as in </a:t>
            </a:r>
            <a:r>
              <a:rPr lang="en-US" sz="1600">
                <a:highlight>
                  <a:schemeClr val="lt2"/>
                </a:highlight>
              </a:rPr>
              <a:t>Policy</a:t>
            </a:r>
            <a:r>
              <a:rPr lang="en-US" sz="1600">
                <a:solidFill>
                  <a:srgbClr val="222222"/>
                </a:solidFill>
                <a:highlight>
                  <a:srgbClr val="FFFFFF"/>
                </a:highlight>
              </a:rPr>
              <a:t> and </a:t>
            </a:r>
            <a:r>
              <a:rPr lang="en-US" sz="1600">
                <a:highlight>
                  <a:schemeClr val="lt2"/>
                </a:highlight>
              </a:rPr>
              <a:t>ClusterPolicy</a:t>
            </a:r>
            <a:r>
              <a:rPr lang="en-US" sz="1600">
                <a:solidFill>
                  <a:srgbClr val="222222"/>
                </a:solidFill>
                <a:highlight>
                  <a:srgbClr val="FFFFFF"/>
                </a:highlight>
              </a:rPr>
              <a:t> resources</a:t>
            </a:r>
            <a:endParaRPr sz="1600">
              <a:solidFill>
                <a:srgbClr val="222222"/>
              </a:solidFill>
              <a:highlight>
                <a:srgbClr val="FFFFFF"/>
              </a:highlight>
            </a:endParaRPr>
          </a:p>
          <a:p>
            <a:pPr indent="-330200" lvl="1" marL="914400" rtl="0" algn="l">
              <a:spcBef>
                <a:spcPts val="0"/>
              </a:spcBef>
              <a:spcAft>
                <a:spcPts val="0"/>
              </a:spcAft>
              <a:buSzPts val="1600"/>
              <a:buChar char="○"/>
            </a:pPr>
            <a:r>
              <a:rPr lang="en-US" sz="1600">
                <a:highlight>
                  <a:schemeClr val="lt2"/>
                </a:highlight>
              </a:rPr>
              <a:t>exceptions{}</a:t>
            </a:r>
            <a:r>
              <a:rPr lang="en-US" sz="1600">
                <a:solidFill>
                  <a:srgbClr val="222222"/>
                </a:solidFill>
                <a:highlight>
                  <a:srgbClr val="FFFFFF"/>
                </a:highlight>
              </a:rPr>
              <a:t> 		object to select the policy and rule name(s) used to form the exception</a:t>
            </a:r>
            <a:endParaRPr sz="1600">
              <a:highlight>
                <a:srgbClr val="FFFFFF"/>
              </a:highlight>
            </a:endParaRPr>
          </a:p>
        </p:txBody>
      </p:sp>
      <p:sp>
        <p:nvSpPr>
          <p:cNvPr id="504" name="Google Shape;504;p65"/>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05" name="Google Shape;505;p65"/>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Policy Exceptions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6"/>
          <p:cNvSpPr txBox="1"/>
          <p:nvPr>
            <p:ph idx="1" type="body"/>
          </p:nvPr>
        </p:nvSpPr>
        <p:spPr>
          <a:xfrm>
            <a:off x="209825" y="2666550"/>
            <a:ext cx="7233600" cy="154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Lab</a:t>
            </a:r>
            <a:endParaRPr b="1" sz="4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7"/>
          <p:cNvSpPr txBox="1"/>
          <p:nvPr>
            <p:ph idx="1" type="body"/>
          </p:nvPr>
        </p:nvSpPr>
        <p:spPr>
          <a:xfrm>
            <a:off x="209825" y="2666550"/>
            <a:ext cx="8820600" cy="245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Cleanup Policies</a:t>
            </a:r>
            <a:endParaRPr b="1" sz="4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8"/>
          <p:cNvSpPr txBox="1"/>
          <p:nvPr>
            <p:ph idx="4294967295"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Cleanup Policies</a:t>
            </a:r>
            <a:endParaRPr/>
          </a:p>
        </p:txBody>
      </p:sp>
      <p:sp>
        <p:nvSpPr>
          <p:cNvPr id="524" name="Google Shape;524;p68"/>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25" name="Google Shape;525;p68"/>
          <p:cNvSpPr txBox="1"/>
          <p:nvPr>
            <p:ph idx="2" type="body"/>
          </p:nvPr>
        </p:nvSpPr>
        <p:spPr>
          <a:xfrm>
            <a:off x="149400" y="782853"/>
            <a:ext cx="5157900" cy="53643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800"/>
              </a:spcBef>
              <a:spcAft>
                <a:spcPts val="0"/>
              </a:spcAft>
              <a:buClr>
                <a:srgbClr val="222222"/>
              </a:buClr>
              <a:buSzPts val="2000"/>
              <a:buChar char="●"/>
            </a:pPr>
            <a:r>
              <a:rPr lang="en-US" sz="2000">
                <a:solidFill>
                  <a:srgbClr val="222222"/>
                </a:solidFill>
                <a:highlight>
                  <a:srgbClr val="FFFFFF"/>
                </a:highlight>
              </a:rPr>
              <a:t>Kyverno has the ability to cleanup (i.e., delete) existing resources in a cluster defined in a new policy called a </a:t>
            </a:r>
            <a:r>
              <a:rPr lang="en-US" sz="2000">
                <a:highlight>
                  <a:schemeClr val="lt2"/>
                </a:highlight>
              </a:rPr>
              <a:t>CleanupPolicy</a:t>
            </a:r>
            <a:r>
              <a:rPr lang="en-US" sz="2000">
                <a:solidFill>
                  <a:srgbClr val="222222"/>
                </a:solidFill>
                <a:highlight>
                  <a:srgbClr val="FFFFFF"/>
                </a:highlight>
              </a:rPr>
              <a:t>.</a:t>
            </a:r>
            <a:endParaRPr sz="2000">
              <a:solidFill>
                <a:srgbClr val="222222"/>
              </a:solidFill>
              <a:highlight>
                <a:srgbClr val="FFFFFF"/>
              </a:highlight>
            </a:endParaRPr>
          </a:p>
          <a:p>
            <a:pPr indent="-355600" lvl="0" marL="457200" rtl="0" algn="l">
              <a:lnSpc>
                <a:spcPct val="100000"/>
              </a:lnSpc>
              <a:spcBef>
                <a:spcPts val="0"/>
              </a:spcBef>
              <a:spcAft>
                <a:spcPts val="0"/>
              </a:spcAft>
              <a:buClr>
                <a:srgbClr val="222222"/>
              </a:buClr>
              <a:buSzPts val="2000"/>
              <a:buChar char="●"/>
            </a:pPr>
            <a:r>
              <a:rPr lang="en-US" sz="2000">
                <a:solidFill>
                  <a:srgbClr val="222222"/>
                </a:solidFill>
                <a:highlight>
                  <a:srgbClr val="FFFFFF"/>
                </a:highlight>
              </a:rPr>
              <a:t>Comes in both cluster-scoped and Namespaced flavors: </a:t>
            </a:r>
            <a:r>
              <a:rPr lang="en-US" sz="2000">
                <a:highlight>
                  <a:schemeClr val="lt2"/>
                </a:highlight>
              </a:rPr>
              <a:t>(Cluster)CleanupPolicy</a:t>
            </a:r>
            <a:r>
              <a:rPr lang="en-US" sz="2000">
                <a:solidFill>
                  <a:srgbClr val="222222"/>
                </a:solidFill>
                <a:highlight>
                  <a:srgbClr val="FFFFFF"/>
                </a:highlight>
              </a:rPr>
              <a:t>.</a:t>
            </a:r>
            <a:endParaRPr sz="2000">
              <a:solidFill>
                <a:srgbClr val="222222"/>
              </a:solidFill>
              <a:highlight>
                <a:srgbClr val="FFFFFF"/>
              </a:high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9"/>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spcBef>
                <a:spcPts val="1800"/>
              </a:spcBef>
              <a:spcAft>
                <a:spcPts val="0"/>
              </a:spcAft>
              <a:buClr>
                <a:srgbClr val="222222"/>
              </a:buClr>
              <a:buSzPts val="2000"/>
              <a:buChar char="●"/>
            </a:pPr>
            <a:r>
              <a:rPr lang="en-US" sz="2000">
                <a:solidFill>
                  <a:srgbClr val="222222"/>
                </a:solidFill>
                <a:highlight>
                  <a:srgbClr val="FFFFFF"/>
                </a:highlight>
              </a:rPr>
              <a:t>Uses the following fields:</a:t>
            </a:r>
            <a:endParaRPr sz="2000">
              <a:solidFill>
                <a:srgbClr val="222222"/>
              </a:solidFill>
              <a:highlight>
                <a:srgbClr val="FFFFFF"/>
              </a:highlight>
            </a:endParaRPr>
          </a:p>
          <a:p>
            <a:pPr indent="-330200" lvl="1" marL="914400" rtl="0" algn="l">
              <a:spcBef>
                <a:spcPts val="0"/>
              </a:spcBef>
              <a:spcAft>
                <a:spcPts val="0"/>
              </a:spcAft>
              <a:buSzPts val="1600"/>
              <a:buChar char="○"/>
            </a:pPr>
            <a:r>
              <a:rPr lang="en-US" sz="1600">
                <a:highlight>
                  <a:schemeClr val="lt2"/>
                </a:highlight>
              </a:rPr>
              <a:t>match</a:t>
            </a:r>
            <a:r>
              <a:rPr lang="en-US" sz="1600">
                <a:solidFill>
                  <a:srgbClr val="222222"/>
                </a:solidFill>
                <a:highlight>
                  <a:srgbClr val="FFFFFF"/>
                </a:highlight>
              </a:rPr>
              <a:t>/</a:t>
            </a:r>
            <a:r>
              <a:rPr lang="en-US" sz="1600">
                <a:highlight>
                  <a:schemeClr val="lt2"/>
                </a:highlight>
              </a:rPr>
              <a:t>exclude</a:t>
            </a:r>
            <a:r>
              <a:rPr lang="en-US" sz="1600">
                <a:solidFill>
                  <a:srgbClr val="222222"/>
                </a:solidFill>
                <a:highlight>
                  <a:srgbClr val="FFFFFF"/>
                </a:highlight>
              </a:rPr>
              <a:t>				block to select and exclude resources which are subjected to the cleanup process</a:t>
            </a:r>
            <a:endParaRPr sz="1600">
              <a:solidFill>
                <a:srgbClr val="222222"/>
              </a:solidFill>
              <a:highlight>
                <a:srgbClr val="FFFFFF"/>
              </a:highlight>
            </a:endParaRPr>
          </a:p>
          <a:p>
            <a:pPr indent="-330200" lvl="1" marL="914400" rtl="0" algn="l">
              <a:spcBef>
                <a:spcPts val="0"/>
              </a:spcBef>
              <a:spcAft>
                <a:spcPts val="0"/>
              </a:spcAft>
              <a:buSzPts val="1600"/>
              <a:buChar char="○"/>
            </a:pPr>
            <a:r>
              <a:rPr lang="en-US" sz="1600">
                <a:highlight>
                  <a:schemeClr val="lt2"/>
                </a:highlight>
              </a:rPr>
              <a:t>conditions{}</a:t>
            </a:r>
            <a:r>
              <a:rPr lang="en-US" sz="1600">
                <a:solidFill>
                  <a:srgbClr val="222222"/>
                </a:solidFill>
                <a:highlight>
                  <a:srgbClr val="FFFFFF"/>
                </a:highlight>
              </a:rPr>
              <a:t> block (optional) 		uses common expressions similar to those found in </a:t>
            </a:r>
            <a:r>
              <a:rPr lang="en-US" sz="1600">
                <a:solidFill>
                  <a:srgbClr val="3176D9"/>
                </a:solidFill>
                <a:highlight>
                  <a:srgbClr val="FFFFFF"/>
                </a:highlight>
                <a:uFill>
                  <a:noFill/>
                </a:uFill>
                <a:hlinkClick r:id="rId3">
                  <a:extLst>
                    <a:ext uri="{A12FA001-AC4F-418D-AE19-62706E023703}">
                      <ahyp:hlinkClr val="tx"/>
                    </a:ext>
                  </a:extLst>
                </a:hlinkClick>
              </a:rPr>
              <a:t>preconditions</a:t>
            </a:r>
            <a:r>
              <a:rPr lang="en-US" sz="1600">
                <a:solidFill>
                  <a:srgbClr val="222222"/>
                </a:solidFill>
                <a:highlight>
                  <a:srgbClr val="FFFFFF"/>
                </a:highlight>
              </a:rPr>
              <a:t> and </a:t>
            </a:r>
            <a:r>
              <a:rPr lang="en-US" sz="1600">
                <a:solidFill>
                  <a:srgbClr val="3176D9"/>
                </a:solidFill>
                <a:highlight>
                  <a:srgbClr val="FFFFFF"/>
                </a:highlight>
                <a:uFill>
                  <a:noFill/>
                </a:uFill>
                <a:hlinkClick r:id="rId4">
                  <a:extLst>
                    <a:ext uri="{A12FA001-AC4F-418D-AE19-62706E023703}">
                      <ahyp:hlinkClr val="tx"/>
                    </a:ext>
                  </a:extLst>
                </a:hlinkClick>
              </a:rPr>
              <a:t>deny rules</a:t>
            </a:r>
            <a:r>
              <a:rPr lang="en-US" sz="1600">
                <a:solidFill>
                  <a:srgbClr val="222222"/>
                </a:solidFill>
                <a:highlight>
                  <a:srgbClr val="FFFFFF"/>
                </a:highlight>
              </a:rPr>
              <a:t> to query the contents of the selected resources in order to refine the selection process.</a:t>
            </a:r>
            <a:endParaRPr sz="1600">
              <a:solidFill>
                <a:srgbClr val="222222"/>
              </a:solidFill>
              <a:highlight>
                <a:srgbClr val="FFFFFF"/>
              </a:highlight>
            </a:endParaRPr>
          </a:p>
          <a:p>
            <a:pPr indent="-330200" lvl="1" marL="914400" rtl="0" algn="l">
              <a:spcBef>
                <a:spcPts val="0"/>
              </a:spcBef>
              <a:spcAft>
                <a:spcPts val="0"/>
              </a:spcAft>
              <a:buSzPts val="1600"/>
              <a:buChar char="○"/>
            </a:pPr>
            <a:r>
              <a:rPr lang="en-US" sz="1600">
                <a:highlight>
                  <a:schemeClr val="lt2"/>
                </a:highlight>
              </a:rPr>
              <a:t>schedule</a:t>
            </a:r>
            <a:r>
              <a:rPr lang="en-US" sz="1600">
                <a:solidFill>
                  <a:srgbClr val="222222"/>
                </a:solidFill>
                <a:highlight>
                  <a:srgbClr val="FFFFFF"/>
                </a:highlight>
              </a:rPr>
              <a:t>						defines, in cron format, when the rule should run.</a:t>
            </a:r>
            <a:endParaRPr sz="1600"/>
          </a:p>
        </p:txBody>
      </p:sp>
      <p:sp>
        <p:nvSpPr>
          <p:cNvPr id="532" name="Google Shape;532;p6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33" name="Google Shape;533;p69"/>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Cleanup Policies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0"/>
          <p:cNvSpPr txBox="1"/>
          <p:nvPr>
            <p:ph idx="1" type="body"/>
          </p:nvPr>
        </p:nvSpPr>
        <p:spPr>
          <a:xfrm>
            <a:off x="209825" y="2666550"/>
            <a:ext cx="8820600" cy="245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Nirmata Policy Manager</a:t>
            </a:r>
            <a:endParaRPr b="1" sz="4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1"/>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46" name="Google Shape;546;p71"/>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Nirmata Policy Manager</a:t>
            </a:r>
            <a:endParaRPr/>
          </a:p>
        </p:txBody>
      </p:sp>
      <p:sp>
        <p:nvSpPr>
          <p:cNvPr id="547" name="Google Shape;547;p71"/>
          <p:cNvSpPr txBox="1"/>
          <p:nvPr>
            <p:ph idx="1" type="body"/>
          </p:nvPr>
        </p:nvSpPr>
        <p:spPr>
          <a:xfrm>
            <a:off x="379550" y="1129750"/>
            <a:ext cx="11244600" cy="48987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lang="en-US" sz="2000"/>
              <a:t>Multi-cluster manager for Kyverno</a:t>
            </a:r>
            <a:endParaRPr sz="2000"/>
          </a:p>
          <a:p>
            <a:pPr indent="-355600" lvl="0" marL="457200" rtl="0" algn="l">
              <a:lnSpc>
                <a:spcPct val="100000"/>
              </a:lnSpc>
              <a:spcBef>
                <a:spcPts val="1000"/>
              </a:spcBef>
              <a:spcAft>
                <a:spcPts val="0"/>
              </a:spcAft>
              <a:buSzPts val="2000"/>
              <a:buChar char="●"/>
            </a:pPr>
            <a:r>
              <a:rPr lang="en-US" sz="2000"/>
              <a:t>Curated Policy Sets</a:t>
            </a:r>
            <a:endParaRPr sz="2000"/>
          </a:p>
          <a:p>
            <a:pPr indent="-330200" lvl="1" marL="914400" rtl="0" algn="l">
              <a:lnSpc>
                <a:spcPct val="100000"/>
              </a:lnSpc>
              <a:spcBef>
                <a:spcPts val="1000"/>
              </a:spcBef>
              <a:spcAft>
                <a:spcPts val="0"/>
              </a:spcAft>
              <a:buSzPts val="1600"/>
              <a:buChar char="○"/>
            </a:pPr>
            <a:r>
              <a:rPr lang="en-US" sz="1600"/>
              <a:t>Multi-cluster rollout</a:t>
            </a:r>
            <a:endParaRPr sz="1600"/>
          </a:p>
          <a:p>
            <a:pPr indent="-330200" lvl="1" marL="914400" rtl="0" algn="l">
              <a:lnSpc>
                <a:spcPct val="100000"/>
              </a:lnSpc>
              <a:spcBef>
                <a:spcPts val="1000"/>
              </a:spcBef>
              <a:spcAft>
                <a:spcPts val="0"/>
              </a:spcAft>
              <a:buSzPts val="1600"/>
              <a:buChar char="○"/>
            </a:pPr>
            <a:r>
              <a:rPr lang="en-US" sz="1600"/>
              <a:t>Add your own from git or raw YAML files</a:t>
            </a:r>
            <a:endParaRPr sz="1600"/>
          </a:p>
          <a:p>
            <a:pPr indent="-355600" lvl="0" marL="457200" rtl="0" algn="l">
              <a:lnSpc>
                <a:spcPct val="100000"/>
              </a:lnSpc>
              <a:spcBef>
                <a:spcPts val="1000"/>
              </a:spcBef>
              <a:spcAft>
                <a:spcPts val="0"/>
              </a:spcAft>
              <a:buSzPts val="2000"/>
              <a:buChar char="●"/>
            </a:pPr>
            <a:r>
              <a:rPr lang="en-US" sz="2000"/>
              <a:t>Estate view of stats and Policy Reports</a:t>
            </a:r>
            <a:endParaRPr sz="2000"/>
          </a:p>
          <a:p>
            <a:pPr indent="-330200" lvl="1" marL="914400" rtl="0" algn="l">
              <a:lnSpc>
                <a:spcPct val="100000"/>
              </a:lnSpc>
              <a:spcBef>
                <a:spcPts val="1000"/>
              </a:spcBef>
              <a:spcAft>
                <a:spcPts val="0"/>
              </a:spcAft>
              <a:buSzPts val="1600"/>
              <a:buChar char="○"/>
            </a:pPr>
            <a:r>
              <a:rPr lang="en-US" sz="1600"/>
              <a:t>Scheduled</a:t>
            </a:r>
            <a:endParaRPr sz="1600"/>
          </a:p>
          <a:p>
            <a:pPr indent="-355600" lvl="0" marL="457200" rtl="0" algn="l">
              <a:lnSpc>
                <a:spcPct val="100000"/>
              </a:lnSpc>
              <a:spcBef>
                <a:spcPts val="1000"/>
              </a:spcBef>
              <a:spcAft>
                <a:spcPts val="0"/>
              </a:spcAft>
              <a:buSzPts val="2000"/>
              <a:buChar char="●"/>
            </a:pPr>
            <a:r>
              <a:rPr lang="en-US" sz="2000"/>
              <a:t>Monitoring and metrics</a:t>
            </a:r>
            <a:endParaRPr sz="2000"/>
          </a:p>
          <a:p>
            <a:pPr indent="-355600" lvl="0" marL="457200" rtl="0" algn="l">
              <a:lnSpc>
                <a:spcPct val="100000"/>
              </a:lnSpc>
              <a:spcBef>
                <a:spcPts val="1000"/>
              </a:spcBef>
              <a:spcAft>
                <a:spcPts val="0"/>
              </a:spcAft>
              <a:buSzPts val="2000"/>
              <a:buChar char="●"/>
            </a:pPr>
            <a:r>
              <a:rPr lang="en-US" sz="2000"/>
              <a:t>RBAC for cross-team collaboration</a:t>
            </a:r>
            <a:endParaRPr sz="2000"/>
          </a:p>
          <a:p>
            <a:pPr indent="-330200" lvl="1" marL="914400" rtl="0" algn="l">
              <a:lnSpc>
                <a:spcPct val="100000"/>
              </a:lnSpc>
              <a:spcBef>
                <a:spcPts val="1000"/>
              </a:spcBef>
              <a:spcAft>
                <a:spcPts val="0"/>
              </a:spcAft>
              <a:buSzPts val="1600"/>
              <a:buChar char="○"/>
            </a:pPr>
            <a:r>
              <a:rPr lang="en-US" sz="1600"/>
              <a:t>Teams, SAML, OIDC, MFA</a:t>
            </a:r>
            <a:endParaRPr sz="1600"/>
          </a:p>
          <a:p>
            <a:pPr indent="-355600" lvl="0" marL="457200" rtl="0" algn="l">
              <a:lnSpc>
                <a:spcPct val="100000"/>
              </a:lnSpc>
              <a:spcBef>
                <a:spcPts val="1000"/>
              </a:spcBef>
              <a:spcAft>
                <a:spcPts val="0"/>
              </a:spcAft>
              <a:buSzPts val="2000"/>
              <a:buChar char="●"/>
            </a:pPr>
            <a:r>
              <a:rPr lang="en-US" sz="2000"/>
              <a:t>Integrations with other tools (Slack, Jira, etc)</a:t>
            </a:r>
            <a:endParaRPr sz="2000"/>
          </a:p>
          <a:p>
            <a:pPr indent="-355600" lvl="0" marL="457200" rtl="0" algn="l">
              <a:lnSpc>
                <a:spcPct val="100000"/>
              </a:lnSpc>
              <a:spcBef>
                <a:spcPts val="1000"/>
              </a:spcBef>
              <a:spcAft>
                <a:spcPts val="0"/>
              </a:spcAft>
              <a:buSzPts val="2000"/>
              <a:buChar char="●"/>
            </a:pPr>
            <a:r>
              <a:rPr lang="en-US" sz="2000"/>
              <a:t>Alarms and notifications</a:t>
            </a:r>
            <a:endParaRPr sz="2000"/>
          </a:p>
          <a:p>
            <a:pPr indent="-355600" lvl="0" marL="457200" rtl="0" algn="l">
              <a:lnSpc>
                <a:spcPct val="100000"/>
              </a:lnSpc>
              <a:spcBef>
                <a:spcPts val="1000"/>
              </a:spcBef>
              <a:spcAft>
                <a:spcPts val="1000"/>
              </a:spcAft>
              <a:buSzPts val="2000"/>
              <a:buChar char="●"/>
            </a:pPr>
            <a:r>
              <a:rPr lang="en-US" sz="2000"/>
              <a:t>Compliance standards</a:t>
            </a:r>
            <a:endParaRPr sz="20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2"/>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Dashboard</a:t>
            </a:r>
            <a:endParaRPr/>
          </a:p>
        </p:txBody>
      </p:sp>
      <p:sp>
        <p:nvSpPr>
          <p:cNvPr id="554" name="Google Shape;554;p72"/>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555" name="Google Shape;555;p72"/>
          <p:cNvPicPr preferRelativeResize="0"/>
          <p:nvPr/>
        </p:nvPicPr>
        <p:blipFill>
          <a:blip r:embed="rId3">
            <a:alphaModFix/>
          </a:blip>
          <a:stretch>
            <a:fillRect/>
          </a:stretch>
        </p:blipFill>
        <p:spPr>
          <a:xfrm>
            <a:off x="149407" y="706657"/>
            <a:ext cx="11326669" cy="57186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347175" y="321950"/>
            <a:ext cx="3932100" cy="56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136" name="Google Shape;136;p19"/>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37" name="Google Shape;137;p19"/>
          <p:cNvSpPr txBox="1"/>
          <p:nvPr>
            <p:ph idx="1" type="body"/>
          </p:nvPr>
        </p:nvSpPr>
        <p:spPr>
          <a:xfrm>
            <a:off x="5979025" y="1178425"/>
            <a:ext cx="5373300" cy="5177400"/>
          </a:xfrm>
          <a:prstGeom prst="rect">
            <a:avLst/>
          </a:prstGeom>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Clr>
                <a:schemeClr val="dk1"/>
              </a:buClr>
              <a:buSzPts val="1800"/>
              <a:buFont typeface="Open Sans"/>
              <a:buChar char="●"/>
            </a:pPr>
            <a:r>
              <a:rPr lang="en-US" sz="1800"/>
              <a:t>The most loved Policy Exceptions</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Real time use cases for exceptions (Lab)</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Using Kyverno to cleanup resources (Lab)</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highlight>
                  <a:srgbClr val="FFFF00"/>
                </a:highlight>
              </a:rPr>
              <a:t>BREAK (5 mins)</a:t>
            </a:r>
            <a:endParaRPr sz="1800"/>
          </a:p>
          <a:p>
            <a:pPr indent="-342900" lvl="0" marL="457200" rtl="0" algn="l">
              <a:lnSpc>
                <a:spcPct val="100000"/>
              </a:lnSpc>
              <a:spcBef>
                <a:spcPts val="1200"/>
              </a:spcBef>
              <a:spcAft>
                <a:spcPts val="0"/>
              </a:spcAft>
              <a:buClr>
                <a:schemeClr val="dk1"/>
              </a:buClr>
              <a:buSzPts val="1800"/>
              <a:buFont typeface="Open Sans"/>
              <a:buChar char="●"/>
            </a:pPr>
            <a:r>
              <a:rPr lang="en-US" sz="1800"/>
              <a:t>How Nirmata can help</a:t>
            </a:r>
            <a:endParaRPr sz="1800"/>
          </a:p>
          <a:p>
            <a:pPr indent="-342900" lvl="0" marL="457200" rtl="0" algn="l">
              <a:lnSpc>
                <a:spcPct val="100000"/>
              </a:lnSpc>
              <a:spcBef>
                <a:spcPts val="1200"/>
              </a:spcBef>
              <a:spcAft>
                <a:spcPts val="0"/>
              </a:spcAft>
              <a:buClr>
                <a:schemeClr val="dk1"/>
              </a:buClr>
              <a:buSzPts val="1800"/>
              <a:buFont typeface="Open Sans"/>
              <a:buChar char="●"/>
            </a:pPr>
            <a:r>
              <a:rPr lang="en-US" sz="1800"/>
              <a:t>Closing Thoughts</a:t>
            </a:r>
            <a:endParaRPr sz="1800"/>
          </a:p>
          <a:p>
            <a:pPr indent="-342900" lvl="0" marL="457200" rtl="0" algn="l">
              <a:lnSpc>
                <a:spcPct val="100000"/>
              </a:lnSpc>
              <a:spcBef>
                <a:spcPts val="1200"/>
              </a:spcBef>
              <a:spcAft>
                <a:spcPts val="1000"/>
              </a:spcAft>
              <a:buClr>
                <a:schemeClr val="dk1"/>
              </a:buClr>
              <a:buSzPts val="1800"/>
              <a:buFont typeface="Open Sans"/>
              <a:buChar char="●"/>
            </a:pPr>
            <a:r>
              <a:rPr lang="en-US" sz="1800"/>
              <a:t>Final Q &amp; A</a:t>
            </a:r>
            <a:endParaRPr sz="1800">
              <a:highlight>
                <a:srgbClr val="FFFF00"/>
              </a:highlight>
            </a:endParaRPr>
          </a:p>
        </p:txBody>
      </p:sp>
      <p:sp>
        <p:nvSpPr>
          <p:cNvPr id="138" name="Google Shape;138;p19"/>
          <p:cNvSpPr txBox="1"/>
          <p:nvPr>
            <p:ph idx="2" type="body"/>
          </p:nvPr>
        </p:nvSpPr>
        <p:spPr>
          <a:xfrm>
            <a:off x="347175" y="1178425"/>
            <a:ext cx="5042700" cy="5177400"/>
          </a:xfrm>
          <a:prstGeom prst="rect">
            <a:avLst/>
          </a:prstGeom>
        </p:spPr>
        <p:txBody>
          <a:bodyPr anchorCtr="0" anchor="t" bIns="45700" lIns="91425" spcFirstLastPara="1" rIns="91425" wrap="square" tIns="45700">
            <a:normAutofit/>
          </a:bodyPr>
          <a:lstStyle/>
          <a:p>
            <a:pPr indent="-342900" lvl="0" marL="457200" rtl="0" algn="l">
              <a:lnSpc>
                <a:spcPct val="100000"/>
              </a:lnSpc>
              <a:spcBef>
                <a:spcPts val="1200"/>
              </a:spcBef>
              <a:spcAft>
                <a:spcPts val="0"/>
              </a:spcAft>
              <a:buClr>
                <a:schemeClr val="dk1"/>
              </a:buClr>
              <a:buSzPts val="1800"/>
              <a:buFont typeface="Open Sans"/>
              <a:buChar char="●"/>
            </a:pPr>
            <a:r>
              <a:rPr lang="en-US" sz="1800"/>
              <a:t>The need for policies and what are they</a:t>
            </a:r>
            <a:endParaRPr sz="1800"/>
          </a:p>
          <a:p>
            <a:pPr indent="-342900" lvl="0" marL="457200" rtl="0" algn="l">
              <a:lnSpc>
                <a:spcPct val="100000"/>
              </a:lnSpc>
              <a:spcBef>
                <a:spcPts val="1200"/>
              </a:spcBef>
              <a:spcAft>
                <a:spcPts val="0"/>
              </a:spcAft>
              <a:buClr>
                <a:schemeClr val="dk1"/>
              </a:buClr>
              <a:buSzPts val="1800"/>
              <a:buFont typeface="Open Sans"/>
              <a:buChar char="●"/>
            </a:pPr>
            <a:r>
              <a:rPr lang="en-US" sz="1800"/>
              <a:t>Kyverno Installation and Policy Overview</a:t>
            </a:r>
            <a:endParaRPr sz="1800"/>
          </a:p>
          <a:p>
            <a:pPr indent="-342900" lvl="0" marL="457200" rtl="0" algn="l">
              <a:lnSpc>
                <a:spcPct val="100000"/>
              </a:lnSpc>
              <a:spcBef>
                <a:spcPts val="1200"/>
              </a:spcBef>
              <a:spcAft>
                <a:spcPts val="0"/>
              </a:spcAft>
              <a:buClr>
                <a:schemeClr val="dk1"/>
              </a:buClr>
              <a:buSzPts val="1800"/>
              <a:buFont typeface="Open Sans"/>
              <a:buChar char="●"/>
            </a:pPr>
            <a:r>
              <a:rPr lang="en-US" sz="1800"/>
              <a:t>What are Policy Reports</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highlight>
                  <a:srgbClr val="FFFF00"/>
                </a:highlight>
              </a:rPr>
              <a:t>BREAK (5 mins)</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Pod Security Admission (Lab)</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Best Practices in Kubernetes (Lab)</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highlight>
                  <a:srgbClr val="FFFF00"/>
                </a:highlight>
              </a:rPr>
              <a:t>BREAK (5 mins)</a:t>
            </a:r>
            <a:endParaRPr sz="1800">
              <a:highlight>
                <a:srgbClr val="FFFF00"/>
              </a:highlight>
            </a:endParaRPr>
          </a:p>
          <a:p>
            <a:pPr indent="-342900" lvl="0" marL="457200" rtl="0" algn="l">
              <a:lnSpc>
                <a:spcPct val="100000"/>
              </a:lnSpc>
              <a:spcBef>
                <a:spcPts val="1000"/>
              </a:spcBef>
              <a:spcAft>
                <a:spcPts val="0"/>
              </a:spcAft>
              <a:buClr>
                <a:schemeClr val="dk1"/>
              </a:buClr>
              <a:buSzPts val="1800"/>
              <a:buFont typeface="Open Sans"/>
              <a:buChar char="●"/>
            </a:pPr>
            <a:r>
              <a:rPr lang="en-US" sz="1800"/>
              <a:t>Supply Chain Security with Kyverno</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Image signing and Verification (Lab)</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How does Kyverno help with Multitenancy</a:t>
            </a:r>
            <a:endParaRPr sz="1800"/>
          </a:p>
          <a:p>
            <a:pPr indent="-342900" lvl="0" marL="457200" rtl="0" algn="l">
              <a:lnSpc>
                <a:spcPct val="100000"/>
              </a:lnSpc>
              <a:spcBef>
                <a:spcPts val="1000"/>
              </a:spcBef>
              <a:spcAft>
                <a:spcPts val="0"/>
              </a:spcAft>
              <a:buClr>
                <a:schemeClr val="dk1"/>
              </a:buClr>
              <a:buSzPts val="1800"/>
              <a:buFont typeface="Open Sans"/>
              <a:buChar char="●"/>
            </a:pPr>
            <a:r>
              <a:rPr lang="en-US" sz="1800"/>
              <a:t>Namespace as a Service (Lab)</a:t>
            </a:r>
            <a:endParaRPr sz="1800"/>
          </a:p>
          <a:p>
            <a:pPr indent="-342900" lvl="0" marL="457200" rtl="0" algn="l">
              <a:lnSpc>
                <a:spcPct val="100000"/>
              </a:lnSpc>
              <a:spcBef>
                <a:spcPts val="1000"/>
              </a:spcBef>
              <a:spcAft>
                <a:spcPts val="1000"/>
              </a:spcAft>
              <a:buClr>
                <a:schemeClr val="dk1"/>
              </a:buClr>
              <a:buSzPts val="1800"/>
              <a:buFont typeface="Open Sans"/>
              <a:buChar char="●"/>
            </a:pPr>
            <a:r>
              <a:rPr lang="en-US" sz="1800">
                <a:highlight>
                  <a:srgbClr val="FFFF00"/>
                </a:highlight>
              </a:rPr>
              <a:t>BREAK (5 mins)</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3"/>
          <p:cNvSpPr txBox="1"/>
          <p:nvPr>
            <p:ph idx="1" type="body"/>
          </p:nvPr>
        </p:nvSpPr>
        <p:spPr>
          <a:xfrm>
            <a:off x="238275" y="3016950"/>
            <a:ext cx="6822600" cy="82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Closing Thoughts</a:t>
            </a:r>
            <a:endParaRPr b="1" sz="4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4"/>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68" name="Google Shape;568;p74"/>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 much to cover, so little time…</a:t>
            </a:r>
            <a:endParaRPr/>
          </a:p>
        </p:txBody>
      </p:sp>
      <p:sp>
        <p:nvSpPr>
          <p:cNvPr id="569" name="Google Shape;569;p74"/>
          <p:cNvSpPr txBox="1"/>
          <p:nvPr>
            <p:ph idx="1" type="body"/>
          </p:nvPr>
        </p:nvSpPr>
        <p:spPr>
          <a:xfrm>
            <a:off x="379550" y="1129750"/>
            <a:ext cx="11244600" cy="4898700"/>
          </a:xfrm>
          <a:prstGeom prst="rect">
            <a:avLst/>
          </a:prstGeom>
        </p:spPr>
        <p:txBody>
          <a:bodyPr anchorCtr="0" anchor="t" bIns="45700" lIns="91425" spcFirstLastPara="1" rIns="91425" wrap="square" tIns="45700">
            <a:normAutofit/>
          </a:bodyPr>
          <a:lstStyle/>
          <a:p>
            <a:pPr indent="-355600" lvl="0" marL="457200" rtl="0" algn="l">
              <a:lnSpc>
                <a:spcPct val="150000"/>
              </a:lnSpc>
              <a:spcBef>
                <a:spcPts val="1000"/>
              </a:spcBef>
              <a:spcAft>
                <a:spcPts val="0"/>
              </a:spcAft>
              <a:buSzPts val="2000"/>
              <a:buChar char="●"/>
            </a:pPr>
            <a:r>
              <a:rPr lang="en-US" sz="2000"/>
              <a:t>So much to talk about, we missed these:</a:t>
            </a:r>
            <a:endParaRPr sz="2000"/>
          </a:p>
          <a:p>
            <a:pPr indent="-330200" lvl="1" marL="914400" rtl="0" algn="l">
              <a:lnSpc>
                <a:spcPct val="150000"/>
              </a:lnSpc>
              <a:spcBef>
                <a:spcPts val="0"/>
              </a:spcBef>
              <a:spcAft>
                <a:spcPts val="0"/>
              </a:spcAft>
              <a:buSzPts val="1600"/>
              <a:buChar char="○"/>
            </a:pPr>
            <a:r>
              <a:rPr lang="en-US" sz="1600"/>
              <a:t>JMESPath</a:t>
            </a:r>
            <a:endParaRPr sz="1600"/>
          </a:p>
          <a:p>
            <a:pPr indent="-330200" lvl="1" marL="914400" rtl="0" algn="l">
              <a:lnSpc>
                <a:spcPct val="150000"/>
              </a:lnSpc>
              <a:spcBef>
                <a:spcPts val="0"/>
              </a:spcBef>
              <a:spcAft>
                <a:spcPts val="0"/>
              </a:spcAft>
              <a:buSzPts val="1600"/>
              <a:buChar char="○"/>
            </a:pPr>
            <a:r>
              <a:rPr lang="en-US" sz="1600"/>
              <a:t>API calls</a:t>
            </a:r>
            <a:endParaRPr sz="1600"/>
          </a:p>
          <a:p>
            <a:pPr indent="-330200" lvl="1" marL="914400" rtl="0" algn="l">
              <a:lnSpc>
                <a:spcPct val="150000"/>
              </a:lnSpc>
              <a:spcBef>
                <a:spcPts val="0"/>
              </a:spcBef>
              <a:spcAft>
                <a:spcPts val="0"/>
              </a:spcAft>
              <a:buSzPts val="1600"/>
              <a:buChar char="○"/>
            </a:pPr>
            <a:r>
              <a:rPr lang="en-US" sz="1600"/>
              <a:t>Context variables</a:t>
            </a:r>
            <a:endParaRPr sz="1600"/>
          </a:p>
          <a:p>
            <a:pPr indent="-330200" lvl="1" marL="914400" rtl="0" algn="l">
              <a:lnSpc>
                <a:spcPct val="150000"/>
              </a:lnSpc>
              <a:spcBef>
                <a:spcPts val="0"/>
              </a:spcBef>
              <a:spcAft>
                <a:spcPts val="0"/>
              </a:spcAft>
              <a:buSzPts val="1600"/>
              <a:buChar char="○"/>
            </a:pPr>
            <a:r>
              <a:rPr lang="en-US" sz="1600"/>
              <a:t>Image registry data</a:t>
            </a:r>
            <a:endParaRPr sz="1600"/>
          </a:p>
          <a:p>
            <a:pPr indent="-330200" lvl="1" marL="914400" rtl="0" algn="l">
              <a:lnSpc>
                <a:spcPct val="150000"/>
              </a:lnSpc>
              <a:spcBef>
                <a:spcPts val="0"/>
              </a:spcBef>
              <a:spcAft>
                <a:spcPts val="0"/>
              </a:spcAft>
              <a:buSzPts val="1600"/>
              <a:buChar char="○"/>
            </a:pPr>
            <a:r>
              <a:rPr lang="en-US" sz="1600"/>
              <a:t>Auto-generation</a:t>
            </a:r>
            <a:endParaRPr sz="1600"/>
          </a:p>
          <a:p>
            <a:pPr indent="-330200" lvl="1" marL="914400" rtl="0" algn="l">
              <a:lnSpc>
                <a:spcPct val="150000"/>
              </a:lnSpc>
              <a:spcBef>
                <a:spcPts val="0"/>
              </a:spcBef>
              <a:spcAft>
                <a:spcPts val="0"/>
              </a:spcAft>
              <a:buSzPts val="1600"/>
              <a:buChar char="○"/>
            </a:pPr>
            <a:r>
              <a:rPr lang="en-US" sz="1600"/>
              <a:t>Monitoring</a:t>
            </a:r>
            <a:endParaRPr sz="1600"/>
          </a:p>
          <a:p>
            <a:pPr indent="-330200" lvl="1" marL="914400" rtl="0" algn="l">
              <a:lnSpc>
                <a:spcPct val="150000"/>
              </a:lnSpc>
              <a:spcBef>
                <a:spcPts val="0"/>
              </a:spcBef>
              <a:spcAft>
                <a:spcPts val="0"/>
              </a:spcAft>
              <a:buSzPts val="1600"/>
              <a:buChar char="○"/>
            </a:pPr>
            <a:r>
              <a:rPr lang="en-US" sz="1600"/>
              <a:t>Latest features in Kyverno 1.10</a:t>
            </a:r>
            <a:endParaRPr sz="1600"/>
          </a:p>
          <a:p>
            <a:pPr indent="-355600" lvl="0" marL="457200" rtl="0" algn="l">
              <a:lnSpc>
                <a:spcPct val="150000"/>
              </a:lnSpc>
              <a:spcBef>
                <a:spcPts val="0"/>
              </a:spcBef>
              <a:spcAft>
                <a:spcPts val="0"/>
              </a:spcAft>
              <a:buSzPts val="2000"/>
              <a:buChar char="●"/>
            </a:pPr>
            <a:r>
              <a:rPr lang="en-US" sz="2000"/>
              <a:t>Please see the docs (</a:t>
            </a:r>
            <a:r>
              <a:rPr lang="en-US" sz="2000" u="sng">
                <a:solidFill>
                  <a:schemeClr val="hlink"/>
                </a:solidFill>
                <a:hlinkClick r:id="rId3"/>
              </a:rPr>
              <a:t>https://kyverno.io/docs/</a:t>
            </a:r>
            <a:r>
              <a:rPr lang="en-US" sz="2000"/>
              <a:t>)!</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graphicFrame>
        <p:nvGraphicFramePr>
          <p:cNvPr id="575" name="Google Shape;575;p75"/>
          <p:cNvGraphicFramePr/>
          <p:nvPr/>
        </p:nvGraphicFramePr>
        <p:xfrm>
          <a:off x="952500" y="1371600"/>
          <a:ext cx="3000000" cy="3000000"/>
        </p:xfrm>
        <a:graphic>
          <a:graphicData uri="http://schemas.openxmlformats.org/drawingml/2006/table">
            <a:tbl>
              <a:tblPr>
                <a:noFill/>
                <a:tableStyleId>{3B18117B-3196-417F-B6C7-C967BA3F4525}</a:tableStyleId>
              </a:tblPr>
              <a:tblGrid>
                <a:gridCol w="3542200"/>
                <a:gridCol w="6744800"/>
              </a:tblGrid>
              <a:tr h="381000">
                <a:tc>
                  <a:txBody>
                    <a:bodyPr/>
                    <a:lstStyle/>
                    <a:p>
                      <a:pPr indent="0" lvl="0" marL="0" rtl="0" algn="ctr">
                        <a:spcBef>
                          <a:spcPts val="0"/>
                        </a:spcBef>
                        <a:spcAft>
                          <a:spcPts val="0"/>
                        </a:spcAft>
                        <a:buNone/>
                      </a:pPr>
                      <a:r>
                        <a:rPr b="1" lang="en-US" sz="2200"/>
                        <a:t>Resource</a:t>
                      </a:r>
                      <a:endParaRPr b="1" sz="22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200"/>
                        <a:t>Address</a:t>
                      </a:r>
                      <a:endParaRPr b="1" sz="22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Documentation</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3"/>
                        </a:rPr>
                        <a:t>https://kyverno.io</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Sample Policies</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4"/>
                        </a:rPr>
                        <a:t>https://kyverno.io/policies</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Contributing</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5"/>
                        </a:rPr>
                        <a:t>https://github.com/kyverno/kyverno#-contributing</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Kyverno Design Proposals</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6"/>
                        </a:rPr>
                        <a:t>https://github.com/kyverno/KDP</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Policy Reporter</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7"/>
                        </a:rPr>
                        <a:t>https://github.com/kyverno/policy-reporter</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#kyverno on Kubernetes Slack</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8"/>
                        </a:rPr>
                        <a:t>https://kubernetes.slack.com/archives/CLGR9BJU9</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Nirmata Policy Manager</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9"/>
                        </a:rPr>
                        <a:t>https://nirmata.com/nirmata-cloud-native-policy-manager</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Kyverno vs OPA/Gatekeeper</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u="sng">
                          <a:solidFill>
                            <a:schemeClr val="hlink"/>
                          </a:solidFill>
                          <a:hlinkClick r:id="rId10"/>
                        </a:rPr>
                        <a:t>https://neonmirrors.net/post/2021-02/kubernetes-policy-comparison-opa-gatekeeper-vs-kyverno</a:t>
                      </a:r>
                      <a:endParaRPr sz="18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576" name="Google Shape;576;p75"/>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77" name="Google Shape;577;p75"/>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Resources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6"/>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584" name="Google Shape;584;p76"/>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Final Q &amp; A</a:t>
            </a:r>
            <a:endParaRPr/>
          </a:p>
        </p:txBody>
      </p:sp>
      <p:sp>
        <p:nvSpPr>
          <p:cNvPr id="585" name="Google Shape;585;p76"/>
          <p:cNvSpPr txBox="1"/>
          <p:nvPr>
            <p:ph idx="1" type="body"/>
          </p:nvPr>
        </p:nvSpPr>
        <p:spPr>
          <a:xfrm>
            <a:off x="4449600" y="2704200"/>
            <a:ext cx="3292800" cy="1449600"/>
          </a:xfrm>
          <a:prstGeom prst="rect">
            <a:avLst/>
          </a:prstGeom>
        </p:spPr>
        <p:txBody>
          <a:bodyPr anchorCtr="0" anchor="t" bIns="45700" lIns="91425" spcFirstLastPara="1" rIns="91425" wrap="square" tIns="45700">
            <a:noAutofit/>
          </a:bodyPr>
          <a:lstStyle/>
          <a:p>
            <a:pPr indent="0" lvl="0" marL="0" rtl="0" algn="l">
              <a:spcBef>
                <a:spcPts val="1000"/>
              </a:spcBef>
              <a:spcAft>
                <a:spcPts val="1000"/>
              </a:spcAft>
              <a:buNone/>
            </a:pPr>
            <a:r>
              <a:rPr lang="en-US" sz="9600"/>
              <a:t>AMA</a:t>
            </a:r>
            <a:endParaRPr sz="96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7"/>
          <p:cNvSpPr txBox="1"/>
          <p:nvPr>
            <p:ph idx="1" type="body"/>
          </p:nvPr>
        </p:nvSpPr>
        <p:spPr>
          <a:xfrm>
            <a:off x="275075" y="3014100"/>
            <a:ext cx="7145400" cy="829800"/>
          </a:xfrm>
          <a:prstGeom prst="rect">
            <a:avLst/>
          </a:prstGeom>
          <a:noFill/>
          <a:ln>
            <a:noFill/>
          </a:ln>
        </p:spPr>
        <p:txBody>
          <a:bodyPr anchorCtr="0" anchor="t" bIns="45700" lIns="91425" spcFirstLastPara="1" rIns="91425" wrap="square" tIns="45700">
            <a:normAutofit fontScale="85000"/>
          </a:bodyPr>
          <a:lstStyle/>
          <a:p>
            <a:pPr indent="0" lvl="0" marL="0" rtl="0" algn="l">
              <a:lnSpc>
                <a:spcPct val="90000"/>
              </a:lnSpc>
              <a:spcBef>
                <a:spcPts val="0"/>
              </a:spcBef>
              <a:spcAft>
                <a:spcPts val="0"/>
              </a:spcAft>
              <a:buClr>
                <a:schemeClr val="lt1"/>
              </a:buClr>
              <a:buSzPct val="100000"/>
              <a:buNone/>
            </a:pPr>
            <a:r>
              <a:rPr b="1" lang="en-US">
                <a:latin typeface="Open Sans"/>
                <a:ea typeface="Open Sans"/>
                <a:cs typeface="Open Sans"/>
                <a:sym typeface="Open Sans"/>
              </a:rPr>
              <a:t>Thank you for attending!</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body"/>
          </p:nvPr>
        </p:nvSpPr>
        <p:spPr>
          <a:xfrm>
            <a:off x="209825" y="2666551"/>
            <a:ext cx="7233600" cy="152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800"/>
              <a:t>Introduction</a:t>
            </a:r>
            <a:endParaRPr b="1" sz="4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51" name="Google Shape;151;p21"/>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Why do we need policy?</a:t>
            </a:r>
            <a:endParaRPr/>
          </a:p>
        </p:txBody>
      </p:sp>
      <p:sp>
        <p:nvSpPr>
          <p:cNvPr id="152" name="Google Shape;152;p21"/>
          <p:cNvSpPr txBox="1"/>
          <p:nvPr>
            <p:ph idx="1" type="body"/>
          </p:nvPr>
        </p:nvSpPr>
        <p:spPr>
          <a:xfrm>
            <a:off x="379550" y="1129750"/>
            <a:ext cx="11244600" cy="49965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000"/>
              </a:spcBef>
              <a:spcAft>
                <a:spcPts val="0"/>
              </a:spcAft>
              <a:buSzPts val="2000"/>
              <a:buChar char="●"/>
            </a:pPr>
            <a:r>
              <a:rPr lang="en-US" sz="2000"/>
              <a:t>You don’t… until other people get involved</a:t>
            </a:r>
            <a:endParaRPr sz="2000"/>
          </a:p>
          <a:p>
            <a:pPr indent="-355600" lvl="0" marL="457200" rtl="0" algn="l">
              <a:lnSpc>
                <a:spcPct val="100000"/>
              </a:lnSpc>
              <a:spcBef>
                <a:spcPts val="1000"/>
              </a:spcBef>
              <a:spcAft>
                <a:spcPts val="0"/>
              </a:spcAft>
              <a:buSzPts val="2000"/>
              <a:buChar char="●"/>
            </a:pPr>
            <a:r>
              <a:rPr lang="en-US" sz="2000"/>
              <a:t>Bad things happen (e.g., security breaches)</a:t>
            </a:r>
            <a:endParaRPr sz="2000"/>
          </a:p>
          <a:p>
            <a:pPr indent="-330200" lvl="1" marL="914400" rtl="0" algn="l">
              <a:lnSpc>
                <a:spcPct val="100000"/>
              </a:lnSpc>
              <a:spcBef>
                <a:spcPts val="1000"/>
              </a:spcBef>
              <a:spcAft>
                <a:spcPts val="0"/>
              </a:spcAft>
              <a:buSzPts val="1600"/>
              <a:buChar char="○"/>
            </a:pPr>
            <a:r>
              <a:rPr lang="en-US" sz="1600"/>
              <a:t>on purpose</a:t>
            </a:r>
            <a:endParaRPr sz="1600"/>
          </a:p>
          <a:p>
            <a:pPr indent="-330200" lvl="1" marL="914400" rtl="0" algn="l">
              <a:lnSpc>
                <a:spcPct val="100000"/>
              </a:lnSpc>
              <a:spcBef>
                <a:spcPts val="1000"/>
              </a:spcBef>
              <a:spcAft>
                <a:spcPts val="0"/>
              </a:spcAft>
              <a:buSzPts val="1600"/>
              <a:buChar char="○"/>
            </a:pPr>
            <a:r>
              <a:rPr lang="en-US" sz="1600"/>
              <a:t>accidental</a:t>
            </a:r>
            <a:endParaRPr sz="1600"/>
          </a:p>
          <a:p>
            <a:pPr indent="-355600" lvl="0" marL="457200" rtl="0" algn="l">
              <a:lnSpc>
                <a:spcPct val="100000"/>
              </a:lnSpc>
              <a:spcBef>
                <a:spcPts val="1000"/>
              </a:spcBef>
              <a:spcAft>
                <a:spcPts val="0"/>
              </a:spcAft>
              <a:buSzPts val="2000"/>
              <a:buChar char="●"/>
            </a:pPr>
            <a:r>
              <a:rPr lang="en-US" sz="2000"/>
              <a:t>People make mistakes</a:t>
            </a:r>
            <a:endParaRPr sz="2000"/>
          </a:p>
          <a:p>
            <a:pPr indent="-355600" lvl="0" marL="457200" rtl="0" algn="l">
              <a:lnSpc>
                <a:spcPct val="100000"/>
              </a:lnSpc>
              <a:spcBef>
                <a:spcPts val="1000"/>
              </a:spcBef>
              <a:spcAft>
                <a:spcPts val="0"/>
              </a:spcAft>
              <a:buSzPts val="2000"/>
              <a:buChar char="●"/>
            </a:pPr>
            <a:r>
              <a:rPr lang="en-US" sz="2000"/>
              <a:t>Tribal knowledge is compartmentalized</a:t>
            </a:r>
            <a:endParaRPr sz="2000"/>
          </a:p>
          <a:p>
            <a:pPr indent="-355600" lvl="0" marL="457200" rtl="0" algn="l">
              <a:lnSpc>
                <a:spcPct val="100000"/>
              </a:lnSpc>
              <a:spcBef>
                <a:spcPts val="1000"/>
              </a:spcBef>
              <a:spcAft>
                <a:spcPts val="0"/>
              </a:spcAft>
              <a:buSzPts val="2000"/>
              <a:buChar char="●"/>
            </a:pPr>
            <a:r>
              <a:rPr lang="en-US" sz="2000"/>
              <a:t>Kubernetes is hard!</a:t>
            </a:r>
            <a:endParaRPr sz="2000"/>
          </a:p>
          <a:p>
            <a:pPr indent="-355600" lvl="0" marL="457200" rtl="0" algn="l">
              <a:lnSpc>
                <a:spcPct val="100000"/>
              </a:lnSpc>
              <a:spcBef>
                <a:spcPts val="1000"/>
              </a:spcBef>
              <a:spcAft>
                <a:spcPts val="0"/>
              </a:spcAft>
              <a:buSzPts val="2000"/>
              <a:buChar char="●"/>
            </a:pPr>
            <a:r>
              <a:rPr lang="en-US" sz="2000"/>
              <a:t>Policy</a:t>
            </a:r>
            <a:endParaRPr sz="2000"/>
          </a:p>
          <a:p>
            <a:pPr indent="0" lvl="0" marL="914400" rtl="0" algn="l">
              <a:lnSpc>
                <a:spcPct val="100000"/>
              </a:lnSpc>
              <a:spcBef>
                <a:spcPts val="1000"/>
              </a:spcBef>
              <a:spcAft>
                <a:spcPts val="0"/>
              </a:spcAft>
              <a:buNone/>
            </a:pPr>
            <a:r>
              <a:rPr lang="en-US" sz="1600"/>
              <a:t>✅ </a:t>
            </a:r>
            <a:r>
              <a:rPr lang="en-US" sz="1600"/>
              <a:t>Reduces risk</a:t>
            </a:r>
            <a:endParaRPr sz="1600"/>
          </a:p>
          <a:p>
            <a:pPr indent="0" lvl="0" marL="914400" rtl="0" algn="l">
              <a:lnSpc>
                <a:spcPct val="100000"/>
              </a:lnSpc>
              <a:spcBef>
                <a:spcPts val="1000"/>
              </a:spcBef>
              <a:spcAft>
                <a:spcPts val="0"/>
              </a:spcAft>
              <a:buNone/>
            </a:pPr>
            <a:r>
              <a:rPr lang="en-US" sz="1600"/>
              <a:t>✅ Sets expectations of others</a:t>
            </a:r>
            <a:endParaRPr sz="1600"/>
          </a:p>
          <a:p>
            <a:pPr indent="0" lvl="0" marL="914400" rtl="0" algn="l">
              <a:lnSpc>
                <a:spcPct val="100000"/>
              </a:lnSpc>
              <a:spcBef>
                <a:spcPts val="1000"/>
              </a:spcBef>
              <a:spcAft>
                <a:spcPts val="0"/>
              </a:spcAft>
              <a:buNone/>
            </a:pPr>
            <a:r>
              <a:rPr lang="en-US" sz="1600"/>
              <a:t>✅ Creates consistency</a:t>
            </a:r>
            <a:endParaRPr sz="1600"/>
          </a:p>
          <a:p>
            <a:pPr indent="0" lvl="0" marL="914400" rtl="0" algn="l">
              <a:lnSpc>
                <a:spcPct val="100000"/>
              </a:lnSpc>
              <a:spcBef>
                <a:spcPts val="1000"/>
              </a:spcBef>
              <a:spcAft>
                <a:spcPts val="1000"/>
              </a:spcAft>
              <a:buNone/>
            </a:pPr>
            <a:r>
              <a:rPr lang="en-US" sz="1600"/>
              <a:t>✅ Saves time</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idx="12" type="sldNum"/>
          </p:nvPr>
        </p:nvSpPr>
        <p:spPr>
          <a:xfrm>
            <a:off x="124632" y="6459009"/>
            <a:ext cx="4359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159" name="Google Shape;159;p22"/>
          <p:cNvSpPr txBox="1"/>
          <p:nvPr>
            <p:ph type="title"/>
          </p:nvPr>
        </p:nvSpPr>
        <p:spPr>
          <a:xfrm>
            <a:off x="149404" y="85057"/>
            <a:ext cx="11865300" cy="697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can policy, generally, do for us?</a:t>
            </a:r>
            <a:endParaRPr/>
          </a:p>
        </p:txBody>
      </p:sp>
      <p:sp>
        <p:nvSpPr>
          <p:cNvPr id="160" name="Google Shape;160;p22"/>
          <p:cNvSpPr txBox="1"/>
          <p:nvPr>
            <p:ph idx="1" type="body"/>
          </p:nvPr>
        </p:nvSpPr>
        <p:spPr>
          <a:xfrm>
            <a:off x="379550" y="1129750"/>
            <a:ext cx="11244600" cy="50988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lang="en-US" sz="2000"/>
              <a:t>Policy is a set of rules that can</a:t>
            </a:r>
            <a:endParaRPr sz="2000"/>
          </a:p>
          <a:p>
            <a:pPr indent="-330200" lvl="1" marL="914400" rtl="0" algn="l">
              <a:lnSpc>
                <a:spcPct val="100000"/>
              </a:lnSpc>
              <a:spcBef>
                <a:spcPts val="1000"/>
              </a:spcBef>
              <a:spcAft>
                <a:spcPts val="0"/>
              </a:spcAft>
              <a:buSzPts val="1600"/>
              <a:buChar char="○"/>
            </a:pPr>
            <a:r>
              <a:rPr lang="en-US" sz="1600"/>
              <a:t>Define “law” or guardrails (Security)</a:t>
            </a:r>
            <a:endParaRPr sz="1600"/>
          </a:p>
          <a:p>
            <a:pPr indent="-330200" lvl="1" marL="914400" rtl="0" algn="l">
              <a:lnSpc>
                <a:spcPct val="100000"/>
              </a:lnSpc>
              <a:spcBef>
                <a:spcPts val="1000"/>
              </a:spcBef>
              <a:spcAft>
                <a:spcPts val="0"/>
              </a:spcAft>
              <a:buSzPts val="1600"/>
              <a:buChar char="○"/>
            </a:pPr>
            <a:r>
              <a:rPr lang="en-US" sz="1600"/>
              <a:t>Ensure consistency (Governance)</a:t>
            </a:r>
            <a:endParaRPr sz="1600"/>
          </a:p>
          <a:p>
            <a:pPr indent="-330200" lvl="1" marL="914400" rtl="0" algn="l">
              <a:lnSpc>
                <a:spcPct val="100000"/>
              </a:lnSpc>
              <a:spcBef>
                <a:spcPts val="1000"/>
              </a:spcBef>
              <a:spcAft>
                <a:spcPts val="0"/>
              </a:spcAft>
              <a:buSzPts val="1600"/>
              <a:buChar char="○"/>
            </a:pPr>
            <a:r>
              <a:rPr lang="en-US" sz="1600"/>
              <a:t>Provide feedback (Observability)</a:t>
            </a:r>
            <a:endParaRPr sz="1600"/>
          </a:p>
          <a:p>
            <a:pPr indent="-330200" lvl="1" marL="914400" rtl="0" algn="l">
              <a:lnSpc>
                <a:spcPct val="100000"/>
              </a:lnSpc>
              <a:spcBef>
                <a:spcPts val="1000"/>
              </a:spcBef>
              <a:spcAft>
                <a:spcPts val="0"/>
              </a:spcAft>
              <a:buSzPts val="1600"/>
              <a:buChar char="○"/>
            </a:pPr>
            <a:r>
              <a:rPr lang="en-US" sz="1600"/>
              <a:t>Perform tasks (Automation)</a:t>
            </a:r>
            <a:endParaRPr sz="1600"/>
          </a:p>
          <a:p>
            <a:pPr indent="-355600" lvl="0" marL="457200" rtl="0" algn="l">
              <a:lnSpc>
                <a:spcPct val="100000"/>
              </a:lnSpc>
              <a:spcBef>
                <a:spcPts val="1000"/>
              </a:spcBef>
              <a:spcAft>
                <a:spcPts val="0"/>
              </a:spcAft>
              <a:buSzPts val="2000"/>
              <a:buChar char="●"/>
            </a:pPr>
            <a:r>
              <a:rPr lang="en-US" sz="2000"/>
              <a:t>Functions as a contract between teams</a:t>
            </a:r>
            <a:endParaRPr sz="2000"/>
          </a:p>
          <a:p>
            <a:pPr indent="-355600" lvl="0" marL="457200" rtl="0" algn="l">
              <a:lnSpc>
                <a:spcPct val="100000"/>
              </a:lnSpc>
              <a:spcBef>
                <a:spcPts val="1000"/>
              </a:spcBef>
              <a:spcAft>
                <a:spcPts val="0"/>
              </a:spcAft>
              <a:buSzPts val="2000"/>
              <a:buChar char="●"/>
            </a:pPr>
            <a:r>
              <a:rPr lang="en-US" sz="2000"/>
              <a:t>Improve security</a:t>
            </a:r>
            <a:endParaRPr sz="2000"/>
          </a:p>
          <a:p>
            <a:pPr indent="-355600" lvl="0" marL="457200" rtl="0" algn="l">
              <a:lnSpc>
                <a:spcPct val="100000"/>
              </a:lnSpc>
              <a:spcBef>
                <a:spcPts val="1000"/>
              </a:spcBef>
              <a:spcAft>
                <a:spcPts val="0"/>
              </a:spcAft>
              <a:buSzPts val="2000"/>
              <a:buChar char="●"/>
            </a:pPr>
            <a:r>
              <a:rPr lang="en-US" sz="2000"/>
              <a:t>Eliminate misconfigurations</a:t>
            </a:r>
            <a:endParaRPr sz="2000"/>
          </a:p>
          <a:p>
            <a:pPr indent="-355600" lvl="0" marL="457200" rtl="0" algn="l">
              <a:lnSpc>
                <a:spcPct val="100000"/>
              </a:lnSpc>
              <a:spcBef>
                <a:spcPts val="1000"/>
              </a:spcBef>
              <a:spcAft>
                <a:spcPts val="0"/>
              </a:spcAft>
              <a:buSzPts val="2000"/>
              <a:buChar char="●"/>
            </a:pPr>
            <a:r>
              <a:rPr lang="en-US" sz="2000"/>
              <a:t>Provide separation of concerns across roles</a:t>
            </a:r>
            <a:endParaRPr sz="2000"/>
          </a:p>
          <a:p>
            <a:pPr indent="-355600" lvl="0" marL="457200" rtl="0" algn="l">
              <a:lnSpc>
                <a:spcPct val="100000"/>
              </a:lnSpc>
              <a:spcBef>
                <a:spcPts val="1000"/>
              </a:spcBef>
              <a:spcAft>
                <a:spcPts val="0"/>
              </a:spcAft>
              <a:buSzPts val="2000"/>
              <a:buChar char="●"/>
            </a:pPr>
            <a:r>
              <a:rPr lang="en-US" sz="2000"/>
              <a:t>Reduce configuration complexity</a:t>
            </a:r>
            <a:endParaRPr sz="2000"/>
          </a:p>
          <a:p>
            <a:pPr indent="-355600" lvl="0" marL="457200" rtl="0" algn="l">
              <a:lnSpc>
                <a:spcPct val="100000"/>
              </a:lnSpc>
              <a:spcBef>
                <a:spcPts val="1000"/>
              </a:spcBef>
              <a:spcAft>
                <a:spcPts val="0"/>
              </a:spcAft>
              <a:buSzPts val="2000"/>
              <a:buChar char="●"/>
            </a:pPr>
            <a:r>
              <a:rPr lang="en-US" sz="2000"/>
              <a:t>Promote best practices</a:t>
            </a:r>
            <a:endParaRPr sz="2000"/>
          </a:p>
          <a:p>
            <a:pPr indent="-355600" lvl="0" marL="457200" rtl="0" algn="l">
              <a:lnSpc>
                <a:spcPct val="100000"/>
              </a:lnSpc>
              <a:spcBef>
                <a:spcPts val="1000"/>
              </a:spcBef>
              <a:spcAft>
                <a:spcPts val="1000"/>
              </a:spcAft>
              <a:buSzPts val="2000"/>
              <a:buChar char="●"/>
            </a:pPr>
            <a:r>
              <a:rPr lang="en-US" sz="2000"/>
              <a:t>Deliver self-service and automation</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irmata">
      <a:dk1>
        <a:srgbClr val="1E345D"/>
      </a:dk1>
      <a:lt1>
        <a:srgbClr val="FFFFFF"/>
      </a:lt1>
      <a:dk2>
        <a:srgbClr val="1E345D"/>
      </a:dk2>
      <a:lt2>
        <a:srgbClr val="D4DCE5"/>
      </a:lt2>
      <a:accent1>
        <a:srgbClr val="71CFEB"/>
      </a:accent1>
      <a:accent2>
        <a:srgbClr val="2E5596"/>
      </a:accent2>
      <a:accent3>
        <a:srgbClr val="A5A5A5"/>
      </a:accent3>
      <a:accent4>
        <a:srgbClr val="FF5859"/>
      </a:accent4>
      <a:accent5>
        <a:srgbClr val="5272AF"/>
      </a:accent5>
      <a:accent6>
        <a:srgbClr val="A5B7DA"/>
      </a:accent6>
      <a:hlink>
        <a:srgbClr val="457AE4"/>
      </a:hlink>
      <a:folHlink>
        <a:srgbClr val="0034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