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i+eUmypiNfuWhLNVtyLYaHTcIP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48F9D0-CC40-4CB2-9D7D-E3057D279AC0}">
  <a:tblStyle styleId="{8C48F9D0-CC40-4CB2-9D7D-E3057D279AC0}" styleName="Table_0">
    <a:wholeTbl>
      <a:tcTxStyle b="off" i="off">
        <a:font>
          <a:latin typeface="Arial"/>
          <a:ea typeface="Arial"/>
          <a:cs typeface="Arial"/>
        </a:font>
        <a:srgbClr val="1E345D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9"/>
          </a:solidFill>
        </a:fill>
      </a:tcStyle>
    </a:wholeTbl>
    <a:band1H>
      <a:tcTxStyle b="off" i="off"/>
      <a:tcStyle>
        <a:fill>
          <a:solidFill>
            <a:srgbClr val="CBCCD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CCD1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fill>
          <a:solidFill>
            <a:srgbClr val="1E345D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fill>
          <a:solidFill>
            <a:srgbClr val="1E345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1E345D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1E345D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0812ba4bd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a0812ba4bd_0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4005c039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a4005c0398_0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4005c039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a4005c0398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4005c0398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a4005c0398_0_2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a4005c0398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a4005c0398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37bf7af0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637bf7af0f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4005c0398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a4005c0398_0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0812ba4b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a0812ba4bd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0812ba4bd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a0812ba4bd_0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4005c0398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a4005c0398_0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4005c0398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a4005c0398_0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0812ba4bd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a0812ba4bd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scraper, screenshot, blue, majorelle blue&#10;&#10;Description automatically generated"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09" y="0"/>
            <a:ext cx="1218438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0812ba4bd_0_341"/>
          <p:cNvSpPr txBox="1"/>
          <p:nvPr>
            <p:ph type="title"/>
          </p:nvPr>
        </p:nvSpPr>
        <p:spPr>
          <a:xfrm>
            <a:off x="149404" y="85057"/>
            <a:ext cx="118653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2a0812ba4bd_0_341"/>
          <p:cNvSpPr txBox="1"/>
          <p:nvPr>
            <p:ph idx="11" type="ftr"/>
          </p:nvPr>
        </p:nvSpPr>
        <p:spPr>
          <a:xfrm>
            <a:off x="614916" y="641982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a0812ba4bd_0_341"/>
          <p:cNvSpPr txBox="1"/>
          <p:nvPr>
            <p:ph idx="12" type="sldNum"/>
          </p:nvPr>
        </p:nvSpPr>
        <p:spPr>
          <a:xfrm>
            <a:off x="124632" y="6411161"/>
            <a:ext cx="43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D9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g2a0812ba4bd_0_341"/>
          <p:cNvSpPr txBox="1"/>
          <p:nvPr>
            <p:ph idx="1" type="body"/>
          </p:nvPr>
        </p:nvSpPr>
        <p:spPr>
          <a:xfrm>
            <a:off x="622864" y="1072896"/>
            <a:ext cx="10971600" cy="5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Noto Sans"/>
              <a:buChar char="⚫"/>
              <a:defRPr/>
            </a:lvl1pPr>
            <a:lvl2pPr indent="-36576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Noto Sans"/>
              <a:buChar char="🞅"/>
              <a:defRPr sz="2400"/>
            </a:lvl2pPr>
            <a:lvl3pPr indent="-3810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000"/>
            </a:lvl3pPr>
            <a:lvl4pPr indent="-355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scraper, blue, skyline, majorelle blue&#10;&#10;Description automatically generated" id="14" name="Google Shape;1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09" y="0"/>
            <a:ext cx="1218438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4355" y="69574"/>
            <a:ext cx="1003088" cy="88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, text, blue&#10;&#10;Description automatically generated" id="17" name="Google Shape;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" y="0"/>
            <a:ext cx="12188190" cy="686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4355" y="69574"/>
            <a:ext cx="1003088" cy="88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1.png"/><Relationship Id="rId13" Type="http://schemas.openxmlformats.org/officeDocument/2006/relationships/image" Target="../media/image24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ve.mitre.org/cgi-bin/cvekey.cgi?keyword=kubernetes" TargetMode="External"/><Relationship Id="rId4" Type="http://schemas.openxmlformats.org/officeDocument/2006/relationships/hyperlink" Target="https://www.redhat.com/rhdc/managed-files/cl-state-of-kubernetes-security-report-2022-ebook-f31209-202205-en.pdf" TargetMode="External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www.cncf.io/blog/2022/02/02/the-cost-of-a-kubernetes-repair-in-development-vs-production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kubernetes.io/docs/concepts/security/overview/#the-4c-s-of-cloud-native-security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0812ba4bd_0_247"/>
          <p:cNvSpPr txBox="1"/>
          <p:nvPr/>
        </p:nvSpPr>
        <p:spPr>
          <a:xfrm>
            <a:off x="383804" y="-1386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Cloud-native Attack Surface</a:t>
            </a:r>
            <a:endParaRPr sz="1200"/>
          </a:p>
        </p:txBody>
      </p:sp>
      <p:sp>
        <p:nvSpPr>
          <p:cNvPr id="157" name="Google Shape;157;g2a0812ba4bd_0_247"/>
          <p:cNvSpPr txBox="1"/>
          <p:nvPr>
            <p:ph idx="4294967295" type="sldNum"/>
          </p:nvPr>
        </p:nvSpPr>
        <p:spPr>
          <a:xfrm>
            <a:off x="124632" y="6411161"/>
            <a:ext cx="43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g2a0812ba4bd_0_247"/>
          <p:cNvPicPr preferRelativeResize="0"/>
          <p:nvPr/>
        </p:nvPicPr>
        <p:blipFill rotWithShape="1">
          <a:blip r:embed="rId3">
            <a:alphaModFix/>
          </a:blip>
          <a:srcRect b="47073" l="0" r="0" t="0"/>
          <a:stretch/>
        </p:blipFill>
        <p:spPr>
          <a:xfrm>
            <a:off x="1731475" y="2115788"/>
            <a:ext cx="8855928" cy="262642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a0812ba4bd_0_247"/>
          <p:cNvSpPr txBox="1"/>
          <p:nvPr/>
        </p:nvSpPr>
        <p:spPr>
          <a:xfrm>
            <a:off x="1975044" y="5012151"/>
            <a:ext cx="26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Teams</a:t>
            </a:r>
            <a:endParaRPr/>
          </a:p>
        </p:txBody>
      </p:sp>
      <p:sp>
        <p:nvSpPr>
          <p:cNvPr id="160" name="Google Shape;160;g2a0812ba4bd_0_247"/>
          <p:cNvSpPr txBox="1"/>
          <p:nvPr/>
        </p:nvSpPr>
        <p:spPr>
          <a:xfrm>
            <a:off x="4826039" y="5012151"/>
            <a:ext cx="27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CICD/DevOps Teams</a:t>
            </a:r>
            <a:endParaRPr/>
          </a:p>
        </p:txBody>
      </p:sp>
      <p:sp>
        <p:nvSpPr>
          <p:cNvPr id="161" name="Google Shape;161;g2a0812ba4bd_0_247"/>
          <p:cNvSpPr txBox="1"/>
          <p:nvPr/>
        </p:nvSpPr>
        <p:spPr>
          <a:xfrm>
            <a:off x="7510650" y="5012150"/>
            <a:ext cx="270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SRE/Platform Teams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4005c0398_0_201"/>
          <p:cNvSpPr txBox="1"/>
          <p:nvPr/>
        </p:nvSpPr>
        <p:spPr>
          <a:xfrm>
            <a:off x="4" y="-1386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Securing the </a:t>
            </a:r>
            <a:r>
              <a:rPr b="1" lang="en-US" sz="3800">
                <a:solidFill>
                  <a:schemeClr val="dk1"/>
                </a:solidFill>
              </a:rPr>
              <a:t>Cloud-native Attack Surface</a:t>
            </a:r>
            <a:endParaRPr sz="1200"/>
          </a:p>
        </p:txBody>
      </p:sp>
      <p:sp>
        <p:nvSpPr>
          <p:cNvPr id="167" name="Google Shape;167;g2a4005c0398_0_201"/>
          <p:cNvSpPr txBox="1"/>
          <p:nvPr>
            <p:ph idx="4294967295" type="sldNum"/>
          </p:nvPr>
        </p:nvSpPr>
        <p:spPr>
          <a:xfrm>
            <a:off x="124632" y="6411161"/>
            <a:ext cx="43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g2a4005c0398_0_201"/>
          <p:cNvPicPr preferRelativeResize="0"/>
          <p:nvPr/>
        </p:nvPicPr>
        <p:blipFill rotWithShape="1">
          <a:blip r:embed="rId3">
            <a:alphaModFix/>
          </a:blip>
          <a:srcRect b="-775" l="0" r="0" t="0"/>
          <a:stretch/>
        </p:blipFill>
        <p:spPr>
          <a:xfrm>
            <a:off x="1403300" y="1089913"/>
            <a:ext cx="8855928" cy="500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a4005c0398_0_201"/>
          <p:cNvSpPr txBox="1"/>
          <p:nvPr/>
        </p:nvSpPr>
        <p:spPr>
          <a:xfrm>
            <a:off x="1918419" y="6245676"/>
            <a:ext cx="26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Teams</a:t>
            </a:r>
            <a:endParaRPr/>
          </a:p>
        </p:txBody>
      </p:sp>
      <p:sp>
        <p:nvSpPr>
          <p:cNvPr id="170" name="Google Shape;170;g2a4005c0398_0_201"/>
          <p:cNvSpPr txBox="1"/>
          <p:nvPr/>
        </p:nvSpPr>
        <p:spPr>
          <a:xfrm>
            <a:off x="4769414" y="6245676"/>
            <a:ext cx="27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CICD/DevOps Teams</a:t>
            </a:r>
            <a:endParaRPr/>
          </a:p>
        </p:txBody>
      </p:sp>
      <p:sp>
        <p:nvSpPr>
          <p:cNvPr id="171" name="Google Shape;171;g2a4005c0398_0_201"/>
          <p:cNvSpPr txBox="1"/>
          <p:nvPr/>
        </p:nvSpPr>
        <p:spPr>
          <a:xfrm>
            <a:off x="7454025" y="6245675"/>
            <a:ext cx="270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SRE/Platform Teams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4005c0398_0_214"/>
          <p:cNvSpPr txBox="1"/>
          <p:nvPr/>
        </p:nvSpPr>
        <p:spPr>
          <a:xfrm>
            <a:off x="124629" y="-1386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Tools Used across the cloud-native</a:t>
            </a:r>
            <a:endParaRPr b="1" sz="3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Lifecycle</a:t>
            </a:r>
            <a:endParaRPr sz="1200"/>
          </a:p>
        </p:txBody>
      </p:sp>
      <p:sp>
        <p:nvSpPr>
          <p:cNvPr id="177" name="Google Shape;177;g2a4005c0398_0_214"/>
          <p:cNvSpPr txBox="1"/>
          <p:nvPr>
            <p:ph idx="4294967295" type="sldNum"/>
          </p:nvPr>
        </p:nvSpPr>
        <p:spPr>
          <a:xfrm>
            <a:off x="124632" y="6411161"/>
            <a:ext cx="43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g2a4005c0398_0_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238" y="2803525"/>
            <a:ext cx="1752600" cy="552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g2a4005c0398_0_214"/>
          <p:cNvGrpSpPr/>
          <p:nvPr/>
        </p:nvGrpSpPr>
        <p:grpSpPr>
          <a:xfrm>
            <a:off x="7931843" y="1695064"/>
            <a:ext cx="5680204" cy="1005753"/>
            <a:chOff x="3582200" y="4636250"/>
            <a:chExt cx="6040200" cy="1358575"/>
          </a:xfrm>
        </p:grpSpPr>
        <p:pic>
          <p:nvPicPr>
            <p:cNvPr id="180" name="Google Shape;180;g2a4005c0398_0_2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82200" y="4636250"/>
              <a:ext cx="658842" cy="91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g2a4005c0398_0_214"/>
            <p:cNvSpPr txBox="1"/>
            <p:nvPr/>
          </p:nvSpPr>
          <p:spPr>
            <a:xfrm>
              <a:off x="3582200" y="5454225"/>
              <a:ext cx="6040200" cy="5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Open Sans"/>
                  <a:ea typeface="Open Sans"/>
                  <a:cs typeface="Open Sans"/>
                  <a:sym typeface="Open Sans"/>
                </a:rPr>
                <a:t>gosec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82" name="Google Shape;182;g2a4005c0398_0_214"/>
          <p:cNvGrpSpPr/>
          <p:nvPr/>
        </p:nvGrpSpPr>
        <p:grpSpPr>
          <a:xfrm>
            <a:off x="2716900" y="2335825"/>
            <a:ext cx="3763800" cy="1036538"/>
            <a:chOff x="8430000" y="4385625"/>
            <a:chExt cx="3763800" cy="1036538"/>
          </a:xfrm>
        </p:grpSpPr>
        <p:pic>
          <p:nvPicPr>
            <p:cNvPr id="183" name="Google Shape;183;g2a4005c0398_0_2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21250" y="4385625"/>
              <a:ext cx="662784" cy="656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g2a4005c0398_0_214"/>
            <p:cNvSpPr txBox="1"/>
            <p:nvPr/>
          </p:nvSpPr>
          <p:spPr>
            <a:xfrm>
              <a:off x="8430000" y="5021963"/>
              <a:ext cx="3763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Open Sans"/>
                  <a:ea typeface="Open Sans"/>
                  <a:cs typeface="Open Sans"/>
                  <a:sym typeface="Open Sans"/>
                </a:rPr>
                <a:t>dependabot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85" name="Google Shape;185;g2a4005c0398_0_214"/>
          <p:cNvGrpSpPr/>
          <p:nvPr/>
        </p:nvGrpSpPr>
        <p:grpSpPr>
          <a:xfrm>
            <a:off x="3597700" y="4865225"/>
            <a:ext cx="3122188" cy="993825"/>
            <a:chOff x="758725" y="3976400"/>
            <a:chExt cx="3122188" cy="993825"/>
          </a:xfrm>
        </p:grpSpPr>
        <p:pic>
          <p:nvPicPr>
            <p:cNvPr id="186" name="Google Shape;186;g2a4005c0398_0_2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58725" y="3976400"/>
              <a:ext cx="1466850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g2a4005c0398_0_2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33138" y="4541600"/>
              <a:ext cx="1247775" cy="428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" name="Google Shape;188;g2a4005c0398_0_214"/>
          <p:cNvGrpSpPr/>
          <p:nvPr/>
        </p:nvGrpSpPr>
        <p:grpSpPr>
          <a:xfrm>
            <a:off x="4626275" y="1860763"/>
            <a:ext cx="4661352" cy="4274112"/>
            <a:chOff x="5191025" y="351200"/>
            <a:chExt cx="4661352" cy="4274112"/>
          </a:xfrm>
        </p:grpSpPr>
        <p:pic>
          <p:nvPicPr>
            <p:cNvPr id="189" name="Google Shape;189;g2a4005c0398_0_2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070875" y="3744938"/>
              <a:ext cx="781502" cy="880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g2a4005c0398_0_2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676937" y="2730925"/>
              <a:ext cx="869250" cy="1006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g2a4005c0398_0_2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191025" y="351200"/>
              <a:ext cx="1695450" cy="571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2" name="Google Shape;192;g2a4005c0398_0_2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19950" y="3406438"/>
            <a:ext cx="2706463" cy="88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a4005c0398_0_2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25900" y="5708825"/>
            <a:ext cx="2049575" cy="65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a4005c0398_0_2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60148" y="3779311"/>
            <a:ext cx="1397350" cy="9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a4005c0398_0_2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506124" y="3260777"/>
            <a:ext cx="1651494" cy="8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a4005c0398_0_256"/>
          <p:cNvSpPr txBox="1"/>
          <p:nvPr/>
        </p:nvSpPr>
        <p:spPr>
          <a:xfrm>
            <a:off x="4" y="-1381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Security</a:t>
            </a:r>
            <a:r>
              <a:rPr b="1" lang="en-US" sz="3800">
                <a:solidFill>
                  <a:schemeClr val="dk1"/>
                </a:solidFill>
              </a:rPr>
              <a:t> across the cloud-native Lifecycle</a:t>
            </a:r>
            <a:endParaRPr sz="1200"/>
          </a:p>
        </p:txBody>
      </p:sp>
      <p:sp>
        <p:nvSpPr>
          <p:cNvPr id="201" name="Google Shape;201;g2a4005c0398_0_256"/>
          <p:cNvSpPr txBox="1"/>
          <p:nvPr>
            <p:ph idx="4294967295" type="sldNum"/>
          </p:nvPr>
        </p:nvSpPr>
        <p:spPr>
          <a:xfrm>
            <a:off x="124632" y="6411161"/>
            <a:ext cx="43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g2a4005c0398_0_256"/>
          <p:cNvSpPr/>
          <p:nvPr/>
        </p:nvSpPr>
        <p:spPr>
          <a:xfrm>
            <a:off x="173679" y="3172013"/>
            <a:ext cx="3075606" cy="1127400"/>
          </a:xfrm>
          <a:prstGeom prst="chevron">
            <a:avLst>
              <a:gd fmla="val 50000" name="adj"/>
            </a:avLst>
          </a:prstGeom>
          <a:solidFill>
            <a:srgbClr val="1B335D"/>
          </a:solidFill>
          <a:ln cap="flat" cmpd="sng" w="25400">
            <a:solidFill>
              <a:srgbClr val="D3DC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g2a4005c0398_0_256"/>
          <p:cNvSpPr txBox="1"/>
          <p:nvPr/>
        </p:nvSpPr>
        <p:spPr>
          <a:xfrm>
            <a:off x="764959" y="3172013"/>
            <a:ext cx="2027855" cy="11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325" lIns="136000" spcFirstLastPara="1" rIns="45325" wrap="square" tIns="45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Commit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g2a4005c0398_0_256"/>
          <p:cNvSpPr/>
          <p:nvPr/>
        </p:nvSpPr>
        <p:spPr>
          <a:xfrm>
            <a:off x="2834440" y="3172013"/>
            <a:ext cx="2956357" cy="1127400"/>
          </a:xfrm>
          <a:prstGeom prst="chevron">
            <a:avLst>
              <a:gd fmla="val 50000" name="adj"/>
            </a:avLst>
          </a:prstGeom>
          <a:solidFill>
            <a:srgbClr val="1B335D"/>
          </a:solidFill>
          <a:ln cap="flat" cmpd="sng" w="25400">
            <a:solidFill>
              <a:srgbClr val="D3DC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g2a4005c0398_0_256"/>
          <p:cNvSpPr txBox="1"/>
          <p:nvPr/>
        </p:nvSpPr>
        <p:spPr>
          <a:xfrm>
            <a:off x="3425720" y="3172013"/>
            <a:ext cx="177394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325" lIns="136000" spcFirstLastPara="1" rIns="45325" wrap="square" tIns="45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Build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g2a4005c0398_0_256"/>
          <p:cNvSpPr/>
          <p:nvPr/>
        </p:nvSpPr>
        <p:spPr>
          <a:xfrm>
            <a:off x="5495201" y="3172013"/>
            <a:ext cx="2956357" cy="1127400"/>
          </a:xfrm>
          <a:prstGeom prst="chevron">
            <a:avLst>
              <a:gd fmla="val 50000" name="adj"/>
            </a:avLst>
          </a:prstGeom>
          <a:solidFill>
            <a:srgbClr val="1B335D"/>
          </a:solidFill>
          <a:ln cap="flat" cmpd="sng" w="25400">
            <a:solidFill>
              <a:srgbClr val="D3DC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g2a4005c0398_0_256"/>
          <p:cNvSpPr txBox="1"/>
          <p:nvPr/>
        </p:nvSpPr>
        <p:spPr>
          <a:xfrm>
            <a:off x="6086481" y="3172013"/>
            <a:ext cx="177394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325" lIns="136000" spcFirstLastPara="1" rIns="45325" wrap="square" tIns="45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Deploy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g2a4005c0398_0_256"/>
          <p:cNvSpPr/>
          <p:nvPr/>
        </p:nvSpPr>
        <p:spPr>
          <a:xfrm>
            <a:off x="8155963" y="3172013"/>
            <a:ext cx="2956357" cy="1127400"/>
          </a:xfrm>
          <a:prstGeom prst="chevron">
            <a:avLst>
              <a:gd fmla="val 50000" name="adj"/>
            </a:avLst>
          </a:prstGeom>
          <a:solidFill>
            <a:srgbClr val="1B335D"/>
          </a:solidFill>
          <a:ln cap="flat" cmpd="sng" w="25400">
            <a:solidFill>
              <a:srgbClr val="D3DC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g2a4005c0398_0_256"/>
          <p:cNvSpPr txBox="1"/>
          <p:nvPr/>
        </p:nvSpPr>
        <p:spPr>
          <a:xfrm>
            <a:off x="8747242" y="3172013"/>
            <a:ext cx="177394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325" lIns="136000" spcFirstLastPara="1" rIns="45325" wrap="square" tIns="45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Run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g2a4005c0398_0_256"/>
          <p:cNvSpPr/>
          <p:nvPr/>
        </p:nvSpPr>
        <p:spPr>
          <a:xfrm>
            <a:off x="2738250" y="1683175"/>
            <a:ext cx="2956500" cy="72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0000" y="22500"/>
                </a:lnTo>
                <a:lnTo>
                  <a:pt x="-66000" y="218422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E345D"/>
                </a:solidFill>
                <a:latin typeface="Open Sans"/>
                <a:ea typeface="Open Sans"/>
                <a:cs typeface="Open Sans"/>
                <a:sym typeface="Open Sans"/>
              </a:rPr>
              <a:t>Identify misconfigurations &amp; scan package dependencies</a:t>
            </a:r>
            <a:endParaRPr>
              <a:solidFill>
                <a:srgbClr val="1E34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g2a4005c0398_0_256"/>
          <p:cNvSpPr/>
          <p:nvPr/>
        </p:nvSpPr>
        <p:spPr>
          <a:xfrm>
            <a:off x="5343756" y="4943499"/>
            <a:ext cx="2837100" cy="72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0000" y="22500"/>
                </a:lnTo>
                <a:lnTo>
                  <a:pt x="-48044" y="-78131"/>
                </a:lnTo>
              </a:path>
            </a:pathLst>
          </a:cu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345D"/>
                </a:solidFill>
                <a:latin typeface="Open Sans"/>
                <a:ea typeface="Open Sans"/>
                <a:cs typeface="Open Sans"/>
                <a:sym typeface="Open Sans"/>
              </a:rPr>
              <a:t>Verify, sign and attest images in CICD workflows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g2a4005c0398_0_256"/>
          <p:cNvSpPr/>
          <p:nvPr/>
        </p:nvSpPr>
        <p:spPr>
          <a:xfrm>
            <a:off x="7735361" y="1633425"/>
            <a:ext cx="2956500" cy="84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0000" y="22500"/>
                </a:lnTo>
                <a:lnTo>
                  <a:pt x="-54342" y="170268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345D"/>
                </a:solidFill>
                <a:latin typeface="Open Sans"/>
                <a:ea typeface="Open Sans"/>
                <a:cs typeface="Open Sans"/>
                <a:sym typeface="Open Sans"/>
              </a:rPr>
              <a:t>Validate </a:t>
            </a:r>
            <a:r>
              <a:rPr lang="en-US" sz="1600">
                <a:solidFill>
                  <a:srgbClr val="1E345D"/>
                </a:solidFill>
                <a:latin typeface="Open Sans"/>
                <a:ea typeface="Open Sans"/>
                <a:cs typeface="Open Sans"/>
                <a:sym typeface="Open Sans"/>
              </a:rPr>
              <a:t>manifests</a:t>
            </a:r>
            <a:r>
              <a:rPr b="0" i="0" lang="en-US" sz="1600" u="none" cap="none" strike="noStrike">
                <a:solidFill>
                  <a:srgbClr val="1E345D"/>
                </a:solidFill>
                <a:latin typeface="Open Sans"/>
                <a:ea typeface="Open Sans"/>
                <a:cs typeface="Open Sans"/>
                <a:sym typeface="Open Sans"/>
              </a:rPr>
              <a:t> and images at admission control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g2a4005c0398_0_256"/>
          <p:cNvSpPr/>
          <p:nvPr/>
        </p:nvSpPr>
        <p:spPr>
          <a:xfrm>
            <a:off x="9734719" y="4919791"/>
            <a:ext cx="2283600" cy="772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0000" y="22500"/>
                </a:lnTo>
                <a:lnTo>
                  <a:pt x="-48044" y="-78131"/>
                </a:lnTo>
              </a:path>
            </a:pathLst>
          </a:cu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345D"/>
                </a:solidFill>
                <a:latin typeface="Open Sans"/>
                <a:ea typeface="Open Sans"/>
                <a:cs typeface="Open Sans"/>
                <a:sym typeface="Open Sans"/>
              </a:rPr>
              <a:t>Detect new issues with continuous background scans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a4005c0398_0_293"/>
          <p:cNvSpPr txBox="1"/>
          <p:nvPr/>
        </p:nvSpPr>
        <p:spPr>
          <a:xfrm>
            <a:off x="3717750" y="2562725"/>
            <a:ext cx="68940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YOU…!!!</a:t>
            </a:r>
            <a:endParaRPr b="1"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559911" y="337777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1" lang="en-US" sz="3600">
                <a:solidFill>
                  <a:schemeClr val="dk1"/>
                </a:solidFill>
              </a:rPr>
              <a:t>Anusha Hegde,</a:t>
            </a:r>
            <a:endParaRPr i="1" sz="3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1" lang="en-US" sz="3083">
                <a:solidFill>
                  <a:schemeClr val="dk1"/>
                </a:solidFill>
              </a:rPr>
              <a:t>Technical Product Manager @ Nirmata</a:t>
            </a:r>
            <a:endParaRPr i="1" sz="3106">
              <a:solidFill>
                <a:schemeClr val="dk1"/>
              </a:solidFill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559904" y="194108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8000">
                <a:solidFill>
                  <a:schemeClr val="dk1"/>
                </a:solidFill>
              </a:rPr>
              <a:t>Kubernetes Security: Navigating the real-world challenges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37bf7af0f_1_6"/>
          <p:cNvSpPr txBox="1"/>
          <p:nvPr/>
        </p:nvSpPr>
        <p:spPr>
          <a:xfrm>
            <a:off x="77679" y="-13876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Kubernetes is complex to secure &amp; scale</a:t>
            </a:r>
            <a:endParaRPr sz="1200"/>
          </a:p>
        </p:txBody>
      </p:sp>
      <p:sp>
        <p:nvSpPr>
          <p:cNvPr id="97" name="Google Shape;97;g2637bf7af0f_1_6"/>
          <p:cNvSpPr/>
          <p:nvPr/>
        </p:nvSpPr>
        <p:spPr>
          <a:xfrm>
            <a:off x="937591" y="1706695"/>
            <a:ext cx="2477700" cy="8859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25400">
            <a:solidFill>
              <a:srgbClr val="1525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180%</a:t>
            </a:r>
            <a:endParaRPr b="0" i="0" sz="6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637bf7af0f_1_6"/>
          <p:cNvSpPr/>
          <p:nvPr/>
        </p:nvSpPr>
        <p:spPr>
          <a:xfrm>
            <a:off x="5007701" y="1718183"/>
            <a:ext cx="2477700" cy="8859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25400">
            <a:solidFill>
              <a:srgbClr val="1525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93%</a:t>
            </a:r>
            <a:endParaRPr b="0" i="0" sz="6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637bf7af0f_1_6"/>
          <p:cNvSpPr/>
          <p:nvPr/>
        </p:nvSpPr>
        <p:spPr>
          <a:xfrm>
            <a:off x="8641580" y="1706694"/>
            <a:ext cx="2477700" cy="8859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25400">
            <a:solidFill>
              <a:srgbClr val="1525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#1</a:t>
            </a:r>
            <a:endParaRPr b="0" i="0" sz="6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637bf7af0f_1_6"/>
          <p:cNvSpPr txBox="1"/>
          <p:nvPr/>
        </p:nvSpPr>
        <p:spPr>
          <a:xfrm>
            <a:off x="1045365" y="2670619"/>
            <a:ext cx="226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2E5596"/>
                </a:solidFill>
                <a:latin typeface="Open Sans"/>
                <a:ea typeface="Open Sans"/>
                <a:cs typeface="Open Sans"/>
                <a:sym typeface="Open Sans"/>
              </a:rPr>
              <a:t>increase in security issues in 2022</a:t>
            </a:r>
            <a:endParaRPr b="0" i="1" sz="1800" u="none" cap="none" strike="noStrike">
              <a:solidFill>
                <a:srgbClr val="2E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637bf7af0f_1_6"/>
          <p:cNvSpPr txBox="1"/>
          <p:nvPr/>
        </p:nvSpPr>
        <p:spPr>
          <a:xfrm>
            <a:off x="5101860" y="2673831"/>
            <a:ext cx="226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2E5596"/>
                </a:solidFill>
                <a:latin typeface="Open Sans"/>
                <a:ea typeface="Open Sans"/>
                <a:cs typeface="Open Sans"/>
                <a:sym typeface="Open Sans"/>
              </a:rPr>
              <a:t>reported a </a:t>
            </a:r>
            <a:br>
              <a:rPr b="0" i="1" lang="en-US" sz="1800" u="none" cap="none" strike="noStrike">
                <a:solidFill>
                  <a:srgbClr val="2E559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1" lang="en-US" sz="1800" u="none" cap="none" strike="noStrike">
                <a:solidFill>
                  <a:srgbClr val="2E5596"/>
                </a:solidFill>
                <a:latin typeface="Open Sans"/>
                <a:ea typeface="Open Sans"/>
                <a:cs typeface="Open Sans"/>
                <a:sym typeface="Open Sans"/>
              </a:rPr>
              <a:t>security incident </a:t>
            </a:r>
            <a:endParaRPr b="0" i="1" sz="1800" u="none" cap="none" strike="noStrike">
              <a:solidFill>
                <a:srgbClr val="2E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637bf7af0f_1_6"/>
          <p:cNvSpPr txBox="1"/>
          <p:nvPr/>
        </p:nvSpPr>
        <p:spPr>
          <a:xfrm>
            <a:off x="4623851" y="1186925"/>
            <a:ext cx="6870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Sources: </a:t>
            </a:r>
            <a:r>
              <a:rPr b="0" i="1" lang="en-US" sz="14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cve.mitre.org</a:t>
            </a: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b="0" i="0" lang="en-US" sz="1400" u="none" cap="none" strike="noStrike">
                <a:solidFill>
                  <a:srgbClr val="000D33"/>
                </a:solidFill>
                <a:latin typeface="Open Sans"/>
                <a:ea typeface="Open Sans"/>
                <a:cs typeface="Open Sans"/>
                <a:sym typeface="Open Sans"/>
              </a:rPr>
              <a:t>Red Hat’s “</a:t>
            </a:r>
            <a:r>
              <a:rPr b="0" i="0" lang="en-US" sz="14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state of Kubernetes security report</a:t>
            </a:r>
            <a:r>
              <a:rPr b="0" i="0" lang="en-US" sz="1400" u="none" cap="none" strike="noStrike">
                <a:solidFill>
                  <a:srgbClr val="000D33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g2637bf7af0f_1_6"/>
          <p:cNvSpPr txBox="1"/>
          <p:nvPr/>
        </p:nvSpPr>
        <p:spPr>
          <a:xfrm>
            <a:off x="8612772" y="2670618"/>
            <a:ext cx="250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2E5596"/>
                </a:solidFill>
                <a:latin typeface="Open Sans"/>
                <a:ea typeface="Open Sans"/>
                <a:cs typeface="Open Sans"/>
                <a:sym typeface="Open Sans"/>
              </a:rPr>
              <a:t>misconfigurations are the leading cause</a:t>
            </a:r>
            <a:endParaRPr b="0" i="1" sz="1800" u="none" cap="none" strike="noStrike">
              <a:solidFill>
                <a:srgbClr val="2E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2637bf7af0f_1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3490" y="3614052"/>
            <a:ext cx="5247377" cy="70080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05" name="Google Shape;105;g2637bf7af0f_1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807" y="3601324"/>
            <a:ext cx="5173297" cy="88184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06" name="Google Shape;106;g2637bf7af0f_1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76471">
            <a:off x="605469" y="4349790"/>
            <a:ext cx="4793984" cy="109833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07" name="Google Shape;107;g2637bf7af0f_1_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57227">
            <a:off x="5312499" y="4212681"/>
            <a:ext cx="5129453" cy="86444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08" name="Google Shape;108;g2637bf7af0f_1_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30930" y="4916889"/>
            <a:ext cx="5154776" cy="70664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09" name="Google Shape;109;g2637bf7af0f_1_6"/>
          <p:cNvSpPr/>
          <p:nvPr/>
        </p:nvSpPr>
        <p:spPr>
          <a:xfrm rot="-145511">
            <a:off x="812369" y="5009636"/>
            <a:ext cx="5416551" cy="840947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75287"/>
                </a:solidFill>
                <a:latin typeface="Arial"/>
                <a:ea typeface="Arial"/>
                <a:cs typeface="Arial"/>
                <a:sym typeface="Arial"/>
              </a:rPr>
              <a:t>Kubernetes instances found exposed online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The results from research by Cyble show a massive 900,000 Kubernetes servers, with 65% of them (585,000) being located in the United States, 14% in China, 9% in Germany, while Netherlands and Ireland accounted for 6% each.</a:t>
            </a:r>
            <a:endParaRPr b="0" i="0" sz="11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637bf7af0f_1_6"/>
          <p:cNvSpPr/>
          <p:nvPr/>
        </p:nvSpPr>
        <p:spPr>
          <a:xfrm>
            <a:off x="3002461" y="5526575"/>
            <a:ext cx="6095400" cy="8409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752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75287"/>
                </a:solidFill>
                <a:latin typeface="Arial"/>
                <a:ea typeface="Arial"/>
                <a:cs typeface="Arial"/>
                <a:sym typeface="Arial"/>
              </a:rPr>
              <a:t>Tesla Kubernetes resources hacked to run crypto-mining malware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"The hackers had infiltrated Tesla's Kubernetes console which was not password protected," RedLock researchers wrote. "Within one </a:t>
            </a:r>
            <a:r>
              <a:rPr b="0" i="0" lang="en-US" sz="11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Kubernetes</a:t>
            </a:r>
            <a:r>
              <a:rPr b="0" i="0" lang="en-US" sz="10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pod, access credentials were exposed to Tesla's AWS environment which contained an Amazon S3 (Amazon Simple Storage Service) bucket that had sensitive data such as telemetry."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4005c0398_0_180"/>
          <p:cNvSpPr txBox="1"/>
          <p:nvPr/>
        </p:nvSpPr>
        <p:spPr>
          <a:xfrm>
            <a:off x="206254" y="-1386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The Cost of missing K8s Guardrails</a:t>
            </a:r>
            <a:endParaRPr sz="1200"/>
          </a:p>
        </p:txBody>
      </p:sp>
      <p:pic>
        <p:nvPicPr>
          <p:cNvPr descr="The Capers Jones graph" id="116" name="Google Shape;116;g2a4005c0398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2023" y="1102699"/>
            <a:ext cx="6574576" cy="33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aphicFrame>
        <p:nvGraphicFramePr>
          <p:cNvPr id="117" name="Google Shape;117;g2a4005c0398_0_180"/>
          <p:cNvGraphicFramePr/>
          <p:nvPr/>
        </p:nvGraphicFramePr>
        <p:xfrm>
          <a:off x="2696181" y="47239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{8C48F9D0-CC40-4CB2-9D7D-E3057D279AC0}</a:tableStyleId>
              </a:tblPr>
              <a:tblGrid>
                <a:gridCol w="2203700"/>
                <a:gridCol w="1855850"/>
                <a:gridCol w="1767425"/>
              </a:tblGrid>
              <a:tr h="40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Phase</a:t>
                      </a:r>
                      <a:endParaRPr b="1"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Pre-deploy</a:t>
                      </a:r>
                      <a:endParaRPr b="1"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Production</a:t>
                      </a:r>
                      <a:endParaRPr b="1"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40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45D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600" u="none" cap="none" strike="noStrike"/>
                        <a:t>Cost per defect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B050"/>
                          </a:solidFill>
                        </a:rPr>
                        <a:t>$25</a:t>
                      </a:r>
                      <a:endParaRPr sz="1600" u="none" cap="none" strike="noStrike">
                        <a:solidFill>
                          <a:srgbClr val="00B0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0000"/>
                          </a:solidFill>
                        </a:rPr>
                        <a:t>$15,903</a:t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40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45D"/>
                        </a:buClr>
                        <a:buSzPts val="1800"/>
                        <a:buFont typeface="Open Sans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1E345D"/>
                          </a:solidFill>
                        </a:rPr>
                        <a:t>Cost per cluster</a:t>
                      </a:r>
                      <a:endParaRPr b="0" i="0" sz="1600" u="none" cap="none" strike="noStrike">
                        <a:solidFill>
                          <a:srgbClr val="1E34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00B050"/>
                          </a:solidFill>
                        </a:rPr>
                        <a:t>$8151</a:t>
                      </a:r>
                      <a:endParaRPr sz="1600" u="none" cap="none" strike="noStrike">
                        <a:solidFill>
                          <a:srgbClr val="00B0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0000"/>
                          </a:solidFill>
                        </a:rPr>
                        <a:t>$5,216,193</a:t>
                      </a:r>
                      <a:endParaRPr b="0" i="0" sz="16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8" name="Google Shape;118;g2a4005c0398_0_180"/>
          <p:cNvSpPr txBox="1"/>
          <p:nvPr/>
        </p:nvSpPr>
        <p:spPr>
          <a:xfrm>
            <a:off x="2075852" y="6334422"/>
            <a:ext cx="754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https://www.cncf.io/blog/2022/02/02/the-cost-of-a-kubernetes-repair-in-development-vs-production/</a:t>
            </a:r>
            <a:r>
              <a:rPr b="0" i="0" lang="en-US" sz="1200" u="none" cap="none" strike="noStrike">
                <a:solidFill>
                  <a:srgbClr val="1E345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0812ba4bd_0_211"/>
          <p:cNvSpPr txBox="1"/>
          <p:nvPr/>
        </p:nvSpPr>
        <p:spPr>
          <a:xfrm>
            <a:off x="383804" y="-1386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The Most Common Security Measure</a:t>
            </a:r>
            <a:endParaRPr sz="1200"/>
          </a:p>
        </p:txBody>
      </p:sp>
      <p:pic>
        <p:nvPicPr>
          <p:cNvPr id="124" name="Google Shape;124;g2a0812ba4bd_0_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800" y="1373407"/>
            <a:ext cx="8677087" cy="4573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0812ba4bd_0_231"/>
          <p:cNvSpPr txBox="1"/>
          <p:nvPr/>
        </p:nvSpPr>
        <p:spPr>
          <a:xfrm>
            <a:off x="383804" y="-1386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Is it enough?</a:t>
            </a:r>
            <a:endParaRPr sz="1200"/>
          </a:p>
        </p:txBody>
      </p:sp>
      <p:pic>
        <p:nvPicPr>
          <p:cNvPr id="130" name="Google Shape;130;g2a0812ba4bd_0_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000" y="1282882"/>
            <a:ext cx="7086600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4005c0398_0_249"/>
          <p:cNvSpPr txBox="1"/>
          <p:nvPr/>
        </p:nvSpPr>
        <p:spPr>
          <a:xfrm>
            <a:off x="117479" y="-1275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The Most Common Security Assumption</a:t>
            </a:r>
            <a:endParaRPr sz="1200"/>
          </a:p>
        </p:txBody>
      </p:sp>
      <p:pic>
        <p:nvPicPr>
          <p:cNvPr id="136" name="Google Shape;136;g2a4005c0398_0_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475" y="2274050"/>
            <a:ext cx="2744700" cy="426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a4005c0398_0_249"/>
          <p:cNvSpPr/>
          <p:nvPr/>
        </p:nvSpPr>
        <p:spPr>
          <a:xfrm>
            <a:off x="5151025" y="1256150"/>
            <a:ext cx="3021600" cy="15957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My cloud-provider has got my back!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4005c0398_0_243"/>
          <p:cNvSpPr txBox="1"/>
          <p:nvPr/>
        </p:nvSpPr>
        <p:spPr>
          <a:xfrm>
            <a:off x="383804" y="-1386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Whose</a:t>
            </a:r>
            <a:r>
              <a:rPr b="1" lang="en-US" sz="3800">
                <a:solidFill>
                  <a:schemeClr val="dk1"/>
                </a:solidFill>
              </a:rPr>
              <a:t> responsibility is it anyway?</a:t>
            </a:r>
            <a:endParaRPr sz="1200"/>
          </a:p>
        </p:txBody>
      </p:sp>
      <p:pic>
        <p:nvPicPr>
          <p:cNvPr id="143" name="Google Shape;143;g2a4005c0398_0_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9457"/>
            <a:ext cx="11582400" cy="52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0812ba4bd_0_352"/>
          <p:cNvSpPr txBox="1"/>
          <p:nvPr/>
        </p:nvSpPr>
        <p:spPr>
          <a:xfrm>
            <a:off x="383804" y="-1386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</a:rPr>
              <a:t>The 4Cs of Cloud-Native Security</a:t>
            </a:r>
            <a:endParaRPr sz="1200"/>
          </a:p>
        </p:txBody>
      </p:sp>
      <p:sp>
        <p:nvSpPr>
          <p:cNvPr id="149" name="Google Shape;149;g2a0812ba4bd_0_352"/>
          <p:cNvSpPr txBox="1"/>
          <p:nvPr/>
        </p:nvSpPr>
        <p:spPr>
          <a:xfrm>
            <a:off x="2075852" y="6142022"/>
            <a:ext cx="754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u="sng">
                <a:solidFill>
                  <a:srgbClr val="457AE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https://kubernetes.io/docs/concepts/security/overview/#the-4c-s-of-cloud-native-security</a:t>
            </a:r>
            <a:r>
              <a:rPr lang="en-US"/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2a0812ba4bd_0_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6825" y="1177037"/>
            <a:ext cx="8172549" cy="45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a0812ba4bd_0_352"/>
          <p:cNvSpPr txBox="1"/>
          <p:nvPr/>
        </p:nvSpPr>
        <p:spPr>
          <a:xfrm>
            <a:off x="388700" y="1626775"/>
            <a:ext cx="3408000" cy="26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E345D"/>
                </a:solidFill>
                <a:latin typeface="Open Sans"/>
                <a:ea typeface="Open Sans"/>
                <a:cs typeface="Open Sans"/>
                <a:sym typeface="Open Sans"/>
              </a:rPr>
              <a:t>Each layer of the Cloud Native security model builds upon the next outermost layer. </a:t>
            </a:r>
            <a:endParaRPr sz="1700">
              <a:solidFill>
                <a:srgbClr val="1E34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2019-07-29T21:37:05Z</dcterms:created>
  <dc:creator>Alex Contini</dc:creator>
</cp:coreProperties>
</file>